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310" r:id="rId27"/>
    <p:sldId id="311" r:id="rId28"/>
    <p:sldId id="312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309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7352"/>
    <p:restoredTop sz="94610"/>
  </p:normalViewPr>
  <p:slideViewPr>
    <p:cSldViewPr snapToGrid="0" snapToObjects="1">
      <p:cViewPr varScale="1">
        <p:scale>
          <a:sx n="146" d="100"/>
          <a:sy n="146" d="100"/>
        </p:scale>
        <p:origin x="5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66" d="100"/>
        <a:sy n="1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5456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B6C035-3E5D-CE9A-5EDC-EE5031BD38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1C3446E-3DC6-ACAD-CB6A-B276FEAD4E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CD8B2A0-7AD7-39FC-827C-02FAA3FC65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C52D89-5398-D8D0-79E0-479AA61A0DC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01601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B9B10C-E761-21DC-5E3F-FDF7D5F05D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563DE3C-2C1C-2538-4388-689D5157B5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8D0D550-F6E1-6F97-EB61-CAB041D7D0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9F8EEB-2AEE-02F8-D1B8-181B6F5551F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06699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BD7EFA-7444-81D4-B930-739EB4F938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47F05E9-FEE1-C457-AB43-31C9611CAB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A81BE47-9AEA-ED21-1D12-1E3C72D4D8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731160-18B4-AF85-2986-4261BFB8542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28963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956A1E-5DE3-EA2A-8C8A-4C6E85CC13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80652DA-3CB3-2FA6-6636-806BA70944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3D3BDB8-3EC3-B46A-7984-7111295D0C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E89FDB-4E17-FD0D-1E6B-5F86BE75EC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60984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239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0" y="0"/>
            <a:ext cx="2743200" cy="5143500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6035040" y="0"/>
            <a:ext cx="365760" cy="51435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640080"/>
            <a:ext cx="5394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Révision Intensive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457200" y="1325880"/>
            <a:ext cx="53949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A-Level Français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457200" y="2011680"/>
            <a:ext cx="5394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FFFFFF">
                    <a:alpha val="8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Grève  •  L'Égalité Homme/Femme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457200" y="2606040"/>
            <a:ext cx="5303520" cy="1417320"/>
          </a:xfrm>
          <a:prstGeom prst="rect">
            <a:avLst/>
          </a:prstGeom>
          <a:solidFill>
            <a:srgbClr val="FFFFFF">
              <a:alpha val="12000"/>
            </a:srgbClr>
          </a:solidFill>
          <a:ln w="1905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48640" y="2651760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 Activités de Révision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3017520"/>
            <a:ext cx="51206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🎯 QCM  •  ✅ Vrai/Faux  •  🔗 Associations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🧩 Textes à trous  •  📝 Traductions  •  💬 Débat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🔢 Chrono  •  🕵️ Qui suis-je?  •  ❓ Devinettes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57200" y="466344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i="1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12  |  Interactive Revision  |  🔒 Answers Hidden – Delete Pink Boxes to Reveal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1B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044952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65760" y="274320"/>
            <a:ext cx="8412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🕵️ Qui suis-je ? — Historical Clues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365760" y="96012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FFFFFF">
                    <a:alpha val="8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the clues. Who or what am I?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65760" y="1417320"/>
            <a:ext cx="4206240" cy="1600200"/>
          </a:xfrm>
          <a:prstGeom prst="rect">
            <a:avLst/>
          </a:prstGeom>
          <a:solidFill>
            <a:srgbClr val="0D2260"/>
          </a:solidFill>
          <a:ln w="19050">
            <a:solidFill>
              <a:srgbClr val="C9A84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502920" y="1527048"/>
            <a:ext cx="411480" cy="411480"/>
          </a:xfrm>
          <a:prstGeom prst="ellipse">
            <a:avLst/>
          </a:prstGeom>
          <a:solidFill>
            <a:srgbClr val="FFFF00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9" name="Text 7"/>
          <p:cNvSpPr/>
          <p:nvPr/>
        </p:nvSpPr>
        <p:spPr>
          <a:xfrm>
            <a:off x="502920" y="152704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D1B4B"/>
                </a:solidFill>
              </a:rPr>
              <a:t>1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005840" y="1508760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Je suis une loi de 1884.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1005840" y="1847088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Je légalise les organisations de travailleurs.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1005840" y="2185416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Mon nom vient d'un Premier Ministre.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502920" y="2560320"/>
            <a:ext cx="3931920" cy="347472"/>
          </a:xfrm>
          <a:prstGeom prst="rect">
            <a:avLst/>
          </a:prstGeom>
          <a:solidFill>
            <a:srgbClr val="FFFF00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14" name="Text 12"/>
          <p:cNvSpPr/>
          <p:nvPr/>
        </p:nvSpPr>
        <p:spPr>
          <a:xfrm>
            <a:off x="502920" y="256032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👉 La loi Waldeck-Rousseau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02920" y="256032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846320" y="1417320"/>
            <a:ext cx="4206240" cy="1600200"/>
          </a:xfrm>
          <a:prstGeom prst="rect">
            <a:avLst/>
          </a:prstGeom>
          <a:solidFill>
            <a:srgbClr val="0D2260"/>
          </a:solidFill>
          <a:ln w="19050">
            <a:solidFill>
              <a:srgbClr val="C9A84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4983480" y="1527048"/>
            <a:ext cx="411480" cy="411480"/>
          </a:xfrm>
          <a:prstGeom prst="ellipse">
            <a:avLst/>
          </a:prstGeom>
          <a:solidFill>
            <a:srgbClr val="FFFF00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19" name="Text 17"/>
          <p:cNvSpPr/>
          <p:nvPr/>
        </p:nvSpPr>
        <p:spPr>
          <a:xfrm>
            <a:off x="4983480" y="152704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D1B4B"/>
                </a:solidFill>
              </a:rPr>
              <a:t>2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5486400" y="1508760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Je commence le 22 mars 1968.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486400" y="1847088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J'implique 9 millions de personnes.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5486400" y="2185416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Les étudiants me lancent en premier.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4983480" y="2560320"/>
            <a:ext cx="3931920" cy="347472"/>
          </a:xfrm>
          <a:prstGeom prst="rect">
            <a:avLst/>
          </a:prstGeom>
          <a:solidFill>
            <a:srgbClr val="FFFF00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24" name="Text 22"/>
          <p:cNvSpPr/>
          <p:nvPr/>
        </p:nvSpPr>
        <p:spPr>
          <a:xfrm>
            <a:off x="4983480" y="256032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👉 Mai 68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4983480" y="256032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365760" y="3154680"/>
            <a:ext cx="4206240" cy="1600200"/>
          </a:xfrm>
          <a:prstGeom prst="rect">
            <a:avLst/>
          </a:prstGeom>
          <a:solidFill>
            <a:srgbClr val="0D2260"/>
          </a:solidFill>
          <a:ln w="19050">
            <a:solidFill>
              <a:srgbClr val="C9A84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502920" y="3264408"/>
            <a:ext cx="411480" cy="411480"/>
          </a:xfrm>
          <a:prstGeom prst="ellipse">
            <a:avLst/>
          </a:prstGeom>
          <a:solidFill>
            <a:srgbClr val="FFFF00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29" name="Text 27"/>
          <p:cNvSpPr/>
          <p:nvPr/>
        </p:nvSpPr>
        <p:spPr>
          <a:xfrm>
            <a:off x="502920" y="326440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D1B4B"/>
                </a:solidFill>
              </a:rPr>
              <a:t>3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1005840" y="3246120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Je porte un vêtement jaune.</a:t>
            </a:r>
            <a:endParaRPr lang="en-US" sz="1150" dirty="0"/>
          </a:p>
        </p:txBody>
      </p:sp>
      <p:sp>
        <p:nvSpPr>
          <p:cNvPr id="31" name="Text 29"/>
          <p:cNvSpPr/>
          <p:nvPr/>
        </p:nvSpPr>
        <p:spPr>
          <a:xfrm>
            <a:off x="1005840" y="3584448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Je proteste contre le prix du carburant.</a:t>
            </a:r>
            <a:endParaRPr lang="en-US" sz="1150" dirty="0"/>
          </a:p>
        </p:txBody>
      </p:sp>
      <p:sp>
        <p:nvSpPr>
          <p:cNvPr id="32" name="Text 30"/>
          <p:cNvSpPr/>
          <p:nvPr/>
        </p:nvSpPr>
        <p:spPr>
          <a:xfrm>
            <a:off x="1005840" y="3922776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Je commence le 17 novembre 2018.</a:t>
            </a:r>
            <a:endParaRPr lang="en-US" sz="1150" dirty="0"/>
          </a:p>
        </p:txBody>
      </p:sp>
      <p:sp>
        <p:nvSpPr>
          <p:cNvPr id="33" name="Shape 31"/>
          <p:cNvSpPr/>
          <p:nvPr/>
        </p:nvSpPr>
        <p:spPr>
          <a:xfrm>
            <a:off x="502920" y="4297680"/>
            <a:ext cx="3931920" cy="347472"/>
          </a:xfrm>
          <a:prstGeom prst="rect">
            <a:avLst/>
          </a:prstGeom>
          <a:solidFill>
            <a:srgbClr val="FFFF00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34" name="Text 32"/>
          <p:cNvSpPr/>
          <p:nvPr/>
        </p:nvSpPr>
        <p:spPr>
          <a:xfrm>
            <a:off x="502920" y="429768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👉 Un Gilet Jaune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4846320" y="3154680"/>
            <a:ext cx="4206240" cy="1600200"/>
          </a:xfrm>
          <a:prstGeom prst="rect">
            <a:avLst/>
          </a:prstGeom>
          <a:solidFill>
            <a:srgbClr val="0D2260"/>
          </a:solidFill>
          <a:ln w="19050">
            <a:solidFill>
              <a:srgbClr val="C9A84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8" name="Shape 36"/>
          <p:cNvSpPr/>
          <p:nvPr/>
        </p:nvSpPr>
        <p:spPr>
          <a:xfrm>
            <a:off x="4983480" y="3264408"/>
            <a:ext cx="411480" cy="411480"/>
          </a:xfrm>
          <a:prstGeom prst="ellipse">
            <a:avLst/>
          </a:prstGeom>
          <a:solidFill>
            <a:srgbClr val="FFFF00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39" name="Text 37"/>
          <p:cNvSpPr/>
          <p:nvPr/>
        </p:nvSpPr>
        <p:spPr>
          <a:xfrm>
            <a:off x="4983480" y="326440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D1B4B"/>
                </a:solidFill>
              </a:rPr>
              <a:t>4</a:t>
            </a:r>
            <a:endParaRPr lang="en-US" sz="1400" dirty="0"/>
          </a:p>
        </p:txBody>
      </p:sp>
      <p:sp>
        <p:nvSpPr>
          <p:cNvPr id="40" name="Text 38"/>
          <p:cNvSpPr/>
          <p:nvPr/>
        </p:nvSpPr>
        <p:spPr>
          <a:xfrm>
            <a:off x="5486400" y="3246120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Je suis signé le 8 juin 1936.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5486400" y="3584448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J'accorde des congés payés.</a:t>
            </a:r>
            <a:endParaRPr lang="en-US" sz="1150" dirty="0"/>
          </a:p>
        </p:txBody>
      </p:sp>
      <p:sp>
        <p:nvSpPr>
          <p:cNvPr id="42" name="Text 40"/>
          <p:cNvSpPr/>
          <p:nvPr/>
        </p:nvSpPr>
        <p:spPr>
          <a:xfrm>
            <a:off x="5486400" y="3922776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Je mets fin à la grande grève.</a:t>
            </a:r>
            <a:endParaRPr lang="en-US" sz="1150" dirty="0"/>
          </a:p>
        </p:txBody>
      </p:sp>
      <p:sp>
        <p:nvSpPr>
          <p:cNvPr id="43" name="Shape 41"/>
          <p:cNvSpPr/>
          <p:nvPr/>
        </p:nvSpPr>
        <p:spPr>
          <a:xfrm>
            <a:off x="4983480" y="4297680"/>
            <a:ext cx="3931920" cy="347472"/>
          </a:xfrm>
          <a:prstGeom prst="rect">
            <a:avLst/>
          </a:prstGeom>
          <a:solidFill>
            <a:srgbClr val="FFFF00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44" name="Text 42"/>
          <p:cNvSpPr/>
          <p:nvPr/>
        </p:nvSpPr>
        <p:spPr>
          <a:xfrm>
            <a:off x="4983480" y="429768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👉 Les Accords Matignon</a:t>
            </a:r>
            <a:endParaRPr lang="en-US" sz="1100" dirty="0"/>
          </a:p>
        </p:txBody>
      </p:sp>
      <p:sp>
        <p:nvSpPr>
          <p:cNvPr id="46" name="Text 44"/>
          <p:cNvSpPr/>
          <p:nvPr/>
        </p:nvSpPr>
        <p:spPr>
          <a:xfrm>
            <a:off x="4983480" y="429768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CC00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Teacher: Click the 🔒 REVEAL boxes &amp; DELETE them to show answers</a:t>
            </a:r>
            <a:endParaRPr lang="en-US" sz="950" dirty="0"/>
          </a:p>
        </p:txBody>
      </p:sp>
      <p:sp>
        <p:nvSpPr>
          <p:cNvPr id="48" name="Shape 11">
            <a:extLst>
              <a:ext uri="{FF2B5EF4-FFF2-40B4-BE49-F238E27FC236}">
                <a16:creationId xmlns:a16="http://schemas.microsoft.com/office/drawing/2014/main" id="{D1AD0792-5DDA-286F-78F2-8232EF478FF2}"/>
              </a:ext>
            </a:extLst>
          </p:cNvPr>
          <p:cNvSpPr/>
          <p:nvPr/>
        </p:nvSpPr>
        <p:spPr>
          <a:xfrm>
            <a:off x="502920" y="2514600"/>
            <a:ext cx="3931920" cy="402336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pPr algn="ctr"/>
            <a:r>
              <a:rPr lang="en-US" b="1" dirty="0" err="1">
                <a:solidFill>
                  <a:srgbClr val="FFFF00"/>
                </a:solidFill>
              </a:rPr>
              <a:t>réponse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9" name="Shape 11">
            <a:extLst>
              <a:ext uri="{FF2B5EF4-FFF2-40B4-BE49-F238E27FC236}">
                <a16:creationId xmlns:a16="http://schemas.microsoft.com/office/drawing/2014/main" id="{6A4401AF-3040-9D01-BAAD-0FB945257B71}"/>
              </a:ext>
            </a:extLst>
          </p:cNvPr>
          <p:cNvSpPr/>
          <p:nvPr/>
        </p:nvSpPr>
        <p:spPr>
          <a:xfrm>
            <a:off x="4983480" y="2533966"/>
            <a:ext cx="3931920" cy="402336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pPr algn="ctr"/>
            <a:r>
              <a:rPr lang="en-US" b="1" dirty="0" err="1">
                <a:solidFill>
                  <a:srgbClr val="FFFF00"/>
                </a:solidFill>
              </a:rPr>
              <a:t>réponse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50" name="Shape 11">
            <a:extLst>
              <a:ext uri="{FF2B5EF4-FFF2-40B4-BE49-F238E27FC236}">
                <a16:creationId xmlns:a16="http://schemas.microsoft.com/office/drawing/2014/main" id="{9E4E3BBA-3A7A-98CA-E664-ACE9ABFB92C8}"/>
              </a:ext>
            </a:extLst>
          </p:cNvPr>
          <p:cNvSpPr/>
          <p:nvPr/>
        </p:nvSpPr>
        <p:spPr>
          <a:xfrm>
            <a:off x="502920" y="4288536"/>
            <a:ext cx="3931920" cy="402336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pPr algn="ctr"/>
            <a:r>
              <a:rPr lang="en-US" b="1" dirty="0" err="1">
                <a:solidFill>
                  <a:srgbClr val="FFFF00"/>
                </a:solidFill>
              </a:rPr>
              <a:t>réponse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51" name="Shape 11">
            <a:extLst>
              <a:ext uri="{FF2B5EF4-FFF2-40B4-BE49-F238E27FC236}">
                <a16:creationId xmlns:a16="http://schemas.microsoft.com/office/drawing/2014/main" id="{A0A17C62-9839-CBB1-3B87-3F17B34C88B6}"/>
              </a:ext>
            </a:extLst>
          </p:cNvPr>
          <p:cNvSpPr/>
          <p:nvPr/>
        </p:nvSpPr>
        <p:spPr>
          <a:xfrm>
            <a:off x="4972264" y="4288536"/>
            <a:ext cx="3931920" cy="402336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pPr algn="ctr"/>
            <a:r>
              <a:rPr lang="en-US" b="1" dirty="0" err="1">
                <a:solidFill>
                  <a:srgbClr val="FFFF00"/>
                </a:solidFill>
              </a:rPr>
              <a:t>réponse</a:t>
            </a:r>
            <a:endParaRPr lang="en-US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2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9" grpId="0" animBg="1"/>
      <p:bldP spid="50" grpId="0" animBg="1"/>
      <p:bldP spid="5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21945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📝 Traduction — 🇬🇧 → 🇫🇷 (Grève Historique)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365760" y="84124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FFFFFF">
                    <a:alpha val="8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Translate into French. Cover the right column!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65760" y="1444752"/>
            <a:ext cx="4160520" cy="685800"/>
          </a:xfrm>
          <a:prstGeom prst="rect">
            <a:avLst/>
          </a:prstGeom>
          <a:solidFill>
            <a:srgbClr val="EFF9F8"/>
          </a:solidFill>
          <a:ln w="6350">
            <a:solidFill>
              <a:srgbClr val="B0DD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" y="1481328"/>
            <a:ext cx="39319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The right to strike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57200" y="1792224"/>
            <a:ext cx="3931920" cy="2743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57200" y="1792224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Le droit de grève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1792224"/>
            <a:ext cx="3931920" cy="27432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57200" y="1792224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800600" y="1444752"/>
            <a:ext cx="4160520" cy="685800"/>
          </a:xfrm>
          <a:prstGeom prst="rect">
            <a:avLst/>
          </a:prstGeom>
          <a:solidFill>
            <a:srgbClr val="F0F8FF"/>
          </a:solidFill>
          <a:ln w="6350">
            <a:solidFill>
              <a:srgbClr val="B0DD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892040" y="1481328"/>
            <a:ext cx="39319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A trade union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892040" y="1792224"/>
            <a:ext cx="3931920" cy="2743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892040" y="1792224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Un syndicat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892040" y="1792224"/>
            <a:ext cx="3931920" cy="27432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892040" y="1792224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65760" y="2249424"/>
            <a:ext cx="4160520" cy="685800"/>
          </a:xfrm>
          <a:prstGeom prst="rect">
            <a:avLst/>
          </a:prstGeom>
          <a:solidFill>
            <a:srgbClr val="EFF9F8"/>
          </a:solidFill>
          <a:ln w="6350">
            <a:solidFill>
              <a:srgbClr val="B0DD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57200" y="2286000"/>
            <a:ext cx="39319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A striker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457200" y="2596896"/>
            <a:ext cx="3931920" cy="2743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57200" y="2596896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Un gréviste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57200" y="2596896"/>
            <a:ext cx="3931920" cy="27432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57200" y="2596896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800600" y="2249424"/>
            <a:ext cx="4160520" cy="685800"/>
          </a:xfrm>
          <a:prstGeom prst="rect">
            <a:avLst/>
          </a:prstGeom>
          <a:solidFill>
            <a:srgbClr val="F0F8FF"/>
          </a:solidFill>
          <a:ln w="6350">
            <a:solidFill>
              <a:srgbClr val="B0DD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892040" y="2286000"/>
            <a:ext cx="39319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Paid holidays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4892040" y="2596896"/>
            <a:ext cx="3931920" cy="2743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4892040" y="2596896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Les congés payés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4892040" y="2596896"/>
            <a:ext cx="3931920" cy="27432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4892040" y="2596896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365760" y="3054096"/>
            <a:ext cx="4160520" cy="685800"/>
          </a:xfrm>
          <a:prstGeom prst="rect">
            <a:avLst/>
          </a:prstGeom>
          <a:solidFill>
            <a:srgbClr val="EFF9F8"/>
          </a:solidFill>
          <a:ln w="6350">
            <a:solidFill>
              <a:srgbClr val="B0DD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457200" y="3090672"/>
            <a:ext cx="39319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The 40-hour week</a:t>
            </a:r>
            <a:endParaRPr lang="en-US" sz="1300" dirty="0"/>
          </a:p>
        </p:txBody>
      </p:sp>
      <p:sp>
        <p:nvSpPr>
          <p:cNvPr id="34" name="Shape 32"/>
          <p:cNvSpPr/>
          <p:nvPr/>
        </p:nvSpPr>
        <p:spPr>
          <a:xfrm>
            <a:off x="457200" y="3401568"/>
            <a:ext cx="3931920" cy="2743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457200" y="3401568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La semaine de 40 heures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457200" y="3401568"/>
            <a:ext cx="3931920" cy="27432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457200" y="3401568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4800600" y="3054096"/>
            <a:ext cx="4160520" cy="685800"/>
          </a:xfrm>
          <a:prstGeom prst="rect">
            <a:avLst/>
          </a:prstGeom>
          <a:solidFill>
            <a:srgbClr val="F0F8FF"/>
          </a:solidFill>
          <a:ln w="6350">
            <a:solidFill>
              <a:srgbClr val="B0DD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4892040" y="3090672"/>
            <a:ext cx="39319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Working conditions</a:t>
            </a:r>
            <a:endParaRPr lang="en-US" sz="1300" dirty="0"/>
          </a:p>
        </p:txBody>
      </p:sp>
      <p:sp>
        <p:nvSpPr>
          <p:cNvPr id="40" name="Shape 38"/>
          <p:cNvSpPr/>
          <p:nvPr/>
        </p:nvSpPr>
        <p:spPr>
          <a:xfrm>
            <a:off x="4892040" y="3401568"/>
            <a:ext cx="3931920" cy="2743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4892040" y="3401568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Les conditions de travail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4892040" y="3401568"/>
            <a:ext cx="3931920" cy="27432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4892040" y="3401568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365760" y="3858768"/>
            <a:ext cx="4160520" cy="685800"/>
          </a:xfrm>
          <a:prstGeom prst="rect">
            <a:avLst/>
          </a:prstGeom>
          <a:solidFill>
            <a:srgbClr val="EFF9F8"/>
          </a:solidFill>
          <a:ln w="6350">
            <a:solidFill>
              <a:srgbClr val="B0DD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457200" y="3895344"/>
            <a:ext cx="39319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A wage increase</a:t>
            </a:r>
            <a:endParaRPr lang="en-US" sz="1300" dirty="0"/>
          </a:p>
        </p:txBody>
      </p:sp>
      <p:sp>
        <p:nvSpPr>
          <p:cNvPr id="46" name="Shape 44"/>
          <p:cNvSpPr/>
          <p:nvPr/>
        </p:nvSpPr>
        <p:spPr>
          <a:xfrm>
            <a:off x="457200" y="4206240"/>
            <a:ext cx="3931920" cy="2743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457200" y="420624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Une augmentation de salaire</a:t>
            </a:r>
            <a:endParaRPr lang="en-US" sz="1100" dirty="0"/>
          </a:p>
        </p:txBody>
      </p:sp>
      <p:sp>
        <p:nvSpPr>
          <p:cNvPr id="48" name="Shape 46"/>
          <p:cNvSpPr/>
          <p:nvPr/>
        </p:nvSpPr>
        <p:spPr>
          <a:xfrm>
            <a:off x="457200" y="4206240"/>
            <a:ext cx="3931920" cy="27432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457200" y="420624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50" name="Shape 48"/>
          <p:cNvSpPr/>
          <p:nvPr/>
        </p:nvSpPr>
        <p:spPr>
          <a:xfrm>
            <a:off x="4800600" y="3858768"/>
            <a:ext cx="4160520" cy="685800"/>
          </a:xfrm>
          <a:prstGeom prst="rect">
            <a:avLst/>
          </a:prstGeom>
          <a:solidFill>
            <a:srgbClr val="F0F8FF"/>
          </a:solidFill>
          <a:ln w="6350">
            <a:solidFill>
              <a:srgbClr val="B0DD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49"/>
          <p:cNvSpPr/>
          <p:nvPr/>
        </p:nvSpPr>
        <p:spPr>
          <a:xfrm>
            <a:off x="4892040" y="3895344"/>
            <a:ext cx="39319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To go on strike</a:t>
            </a:r>
            <a:endParaRPr lang="en-US" sz="1300" dirty="0"/>
          </a:p>
        </p:txBody>
      </p:sp>
      <p:sp>
        <p:nvSpPr>
          <p:cNvPr id="52" name="Shape 50"/>
          <p:cNvSpPr/>
          <p:nvPr/>
        </p:nvSpPr>
        <p:spPr>
          <a:xfrm>
            <a:off x="4892040" y="4206240"/>
            <a:ext cx="3931920" cy="2743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1"/>
          <p:cNvSpPr/>
          <p:nvPr/>
        </p:nvSpPr>
        <p:spPr>
          <a:xfrm>
            <a:off x="4892040" y="420624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Faire grève</a:t>
            </a:r>
            <a:endParaRPr lang="en-US" sz="1100" dirty="0"/>
          </a:p>
        </p:txBody>
      </p:sp>
      <p:sp>
        <p:nvSpPr>
          <p:cNvPr id="54" name="Shape 52"/>
          <p:cNvSpPr/>
          <p:nvPr/>
        </p:nvSpPr>
        <p:spPr>
          <a:xfrm>
            <a:off x="4892040" y="4206240"/>
            <a:ext cx="3931920" cy="27432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Text 53"/>
          <p:cNvSpPr/>
          <p:nvPr/>
        </p:nvSpPr>
        <p:spPr>
          <a:xfrm>
            <a:off x="4892040" y="420624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56" name="Text 54"/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CC00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Teacher: Click the 🔒 REVEAL boxes &amp; DELETE them to show answers</a:t>
            </a:r>
            <a:endParaRPr lang="en-US" sz="95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2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4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4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8" grpId="0" animBg="1"/>
      <p:bldP spid="24" grpId="0" animBg="1"/>
      <p:bldP spid="30" grpId="0" animBg="1"/>
      <p:bldP spid="36" grpId="0" animBg="1"/>
      <p:bldP spid="42" grpId="0" animBg="1"/>
      <p:bldP spid="48" grpId="0" animBg="1"/>
      <p:bldP spid="5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2D7A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0" cy="5143500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02920" y="0"/>
            <a:ext cx="502920" cy="51435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005840" y="0"/>
            <a:ext cx="502920" cy="5143500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737360" y="1097280"/>
            <a:ext cx="7040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500" dirty="0">
                <a:solidFill>
                  <a:srgbClr val="AADD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 – LES AGRICULTEURS &amp; LE MERCOSUR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737360" y="1600200"/>
            <a:ext cx="70408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 Agriculteurs</a:t>
            </a:r>
            <a:endParaRPr lang="en-US" sz="5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21945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✅ Vrai ou Faux ? — Les Agriculteurs (1)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365760" y="84124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FFFFFF">
                    <a:alpha val="8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True or False?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65760" y="1481328"/>
            <a:ext cx="8412480" cy="566928"/>
          </a:xfrm>
          <a:prstGeom prst="rect">
            <a:avLst/>
          </a:prstGeom>
          <a:solidFill>
            <a:srgbClr val="F0FAF0"/>
          </a:solidFill>
          <a:ln w="6350">
            <a:solidFill>
              <a:srgbClr val="B0DD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57200" y="1563624"/>
            <a:ext cx="393192" cy="393192"/>
          </a:xfrm>
          <a:prstGeom prst="ellipse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57200" y="1563624"/>
            <a:ext cx="3931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1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987552" y="1554480"/>
            <a:ext cx="5212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agriculteurs manifestent depuis le 26 septembre.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309360" y="1536192"/>
            <a:ext cx="2286000" cy="45720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309360" y="153619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VRAI ✓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309360" y="153619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65760" y="2121408"/>
            <a:ext cx="8412480" cy="566928"/>
          </a:xfrm>
          <a:prstGeom prst="rect">
            <a:avLst/>
          </a:prstGeom>
          <a:solidFill>
            <a:srgbClr val="F8FFF8"/>
          </a:solidFill>
          <a:ln w="6350">
            <a:solidFill>
              <a:srgbClr val="B0DD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57200" y="2203704"/>
            <a:ext cx="393192" cy="393192"/>
          </a:xfrm>
          <a:prstGeom prst="ellipse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57200" y="2203704"/>
            <a:ext cx="3931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2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987552" y="2194560"/>
            <a:ext cx="5212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droits de douane américains sont de 20%.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6309360" y="2176272"/>
            <a:ext cx="2286000" cy="45720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309360" y="217627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FAUX ✗ — 15% sur les vins et spiritueux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309360" y="217627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65760" y="2761488"/>
            <a:ext cx="8412480" cy="566928"/>
          </a:xfrm>
          <a:prstGeom prst="rect">
            <a:avLst/>
          </a:prstGeom>
          <a:solidFill>
            <a:srgbClr val="F0FAF0"/>
          </a:solidFill>
          <a:ln w="6350">
            <a:solidFill>
              <a:srgbClr val="B0DD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457200" y="2843784"/>
            <a:ext cx="393192" cy="393192"/>
          </a:xfrm>
          <a:prstGeom prst="ellipse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57200" y="2843784"/>
            <a:ext cx="3931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3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987552" y="2834640"/>
            <a:ext cx="5212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diquat est un herbicide interdit en France.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6309360" y="2816352"/>
            <a:ext cx="2286000" cy="45720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6309360" y="281635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VRAI ✓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6309360" y="281635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365760" y="3401568"/>
            <a:ext cx="8412480" cy="566928"/>
          </a:xfrm>
          <a:prstGeom prst="rect">
            <a:avLst/>
          </a:prstGeom>
          <a:solidFill>
            <a:srgbClr val="F8FFF8"/>
          </a:solidFill>
          <a:ln w="6350">
            <a:solidFill>
              <a:srgbClr val="B0DD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457200" y="3483864"/>
            <a:ext cx="393192" cy="393192"/>
          </a:xfrm>
          <a:prstGeom prst="ellipse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457200" y="3483864"/>
            <a:ext cx="3931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4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987552" y="3474720"/>
            <a:ext cx="5212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importations bon marché viennent essentiellement du Maroc.</a:t>
            </a:r>
            <a:endParaRPr lang="en-US" sz="1300" dirty="0"/>
          </a:p>
        </p:txBody>
      </p:sp>
      <p:sp>
        <p:nvSpPr>
          <p:cNvPr id="36" name="Shape 34"/>
          <p:cNvSpPr/>
          <p:nvPr/>
        </p:nvSpPr>
        <p:spPr>
          <a:xfrm>
            <a:off x="6309360" y="3456432"/>
            <a:ext cx="2286000" cy="45720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6309360" y="345643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FAUX ✗ — D'Ukraine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6309360" y="345643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365760" y="4041648"/>
            <a:ext cx="8412480" cy="566928"/>
          </a:xfrm>
          <a:prstGeom prst="rect">
            <a:avLst/>
          </a:prstGeom>
          <a:solidFill>
            <a:srgbClr val="F0FAF0"/>
          </a:solidFill>
          <a:ln w="6350">
            <a:solidFill>
              <a:srgbClr val="B0DD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Shape 39"/>
          <p:cNvSpPr/>
          <p:nvPr/>
        </p:nvSpPr>
        <p:spPr>
          <a:xfrm>
            <a:off x="457200" y="4123944"/>
            <a:ext cx="393192" cy="393192"/>
          </a:xfrm>
          <a:prstGeom prst="ellipse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457200" y="4123944"/>
            <a:ext cx="3931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5</a:t>
            </a:r>
            <a:endParaRPr lang="en-US" sz="1300" dirty="0"/>
          </a:p>
        </p:txBody>
      </p:sp>
      <p:sp>
        <p:nvSpPr>
          <p:cNvPr id="43" name="Text 41"/>
          <p:cNvSpPr/>
          <p:nvPr/>
        </p:nvSpPr>
        <p:spPr>
          <a:xfrm>
            <a:off x="987552" y="4114800"/>
            <a:ext cx="5212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FNSEA est la Fédération Nationale des Syndicats d'Agriculteurs.</a:t>
            </a:r>
            <a:endParaRPr lang="en-US" sz="1300" dirty="0"/>
          </a:p>
        </p:txBody>
      </p:sp>
      <p:sp>
        <p:nvSpPr>
          <p:cNvPr id="44" name="Shape 42"/>
          <p:cNvSpPr/>
          <p:nvPr/>
        </p:nvSpPr>
        <p:spPr>
          <a:xfrm>
            <a:off x="6309360" y="4096512"/>
            <a:ext cx="2286000" cy="45720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6309360" y="409651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VRAI ✓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6309360" y="409651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CC00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Teacher: Click the 🔒 REVEAL boxes &amp; DELETE them to show answers</a:t>
            </a:r>
            <a:endParaRPr lang="en-US" sz="950" dirty="0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EE547EDB-70E0-215C-BD43-998C0BDAE61D}"/>
              </a:ext>
            </a:extLst>
          </p:cNvPr>
          <p:cNvGrpSpPr/>
          <p:nvPr/>
        </p:nvGrpSpPr>
        <p:grpSpPr>
          <a:xfrm>
            <a:off x="6309360" y="1545336"/>
            <a:ext cx="2286000" cy="457200"/>
            <a:chOff x="6309360" y="1536192"/>
            <a:chExt cx="2286000" cy="457200"/>
          </a:xfrm>
        </p:grpSpPr>
        <p:sp>
          <p:nvSpPr>
            <p:cNvPr id="50" name="Shape 12">
              <a:extLst>
                <a:ext uri="{FF2B5EF4-FFF2-40B4-BE49-F238E27FC236}">
                  <a16:creationId xmlns:a16="http://schemas.microsoft.com/office/drawing/2014/main" id="{4A7C3133-5C08-D221-FE5F-BA710C3EFD7C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DC25E3B5-C0DF-FA52-E236-55C9C7882C54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7F666F75-F727-A2C7-882C-4B60411BC7CA}"/>
              </a:ext>
            </a:extLst>
          </p:cNvPr>
          <p:cNvGrpSpPr/>
          <p:nvPr/>
        </p:nvGrpSpPr>
        <p:grpSpPr>
          <a:xfrm>
            <a:off x="6309360" y="2185416"/>
            <a:ext cx="2286000" cy="457200"/>
            <a:chOff x="6309360" y="1536192"/>
            <a:chExt cx="2286000" cy="457200"/>
          </a:xfrm>
        </p:grpSpPr>
        <p:sp>
          <p:nvSpPr>
            <p:cNvPr id="53" name="Shape 12">
              <a:extLst>
                <a:ext uri="{FF2B5EF4-FFF2-40B4-BE49-F238E27FC236}">
                  <a16:creationId xmlns:a16="http://schemas.microsoft.com/office/drawing/2014/main" id="{7013CD5F-DF2A-A3E4-EA18-34304BC56119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E6774355-DA86-E3E1-DB16-3A06B2216FF9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F318CB92-5B5A-F8CE-4451-59DBF639E070}"/>
              </a:ext>
            </a:extLst>
          </p:cNvPr>
          <p:cNvGrpSpPr/>
          <p:nvPr/>
        </p:nvGrpSpPr>
        <p:grpSpPr>
          <a:xfrm>
            <a:off x="6309360" y="2832801"/>
            <a:ext cx="2286000" cy="457200"/>
            <a:chOff x="6309360" y="1536192"/>
            <a:chExt cx="2286000" cy="457200"/>
          </a:xfrm>
        </p:grpSpPr>
        <p:sp>
          <p:nvSpPr>
            <p:cNvPr id="56" name="Shape 12">
              <a:extLst>
                <a:ext uri="{FF2B5EF4-FFF2-40B4-BE49-F238E27FC236}">
                  <a16:creationId xmlns:a16="http://schemas.microsoft.com/office/drawing/2014/main" id="{612698C0-0611-B7F1-DDF5-AE3F8E2F27C0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27756D7E-B62D-611F-3DC2-828E138EFDA8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491DD93E-8901-6F90-6313-A3FD6EEEEE4D}"/>
              </a:ext>
            </a:extLst>
          </p:cNvPr>
          <p:cNvGrpSpPr/>
          <p:nvPr/>
        </p:nvGrpSpPr>
        <p:grpSpPr>
          <a:xfrm>
            <a:off x="6309360" y="3472881"/>
            <a:ext cx="2286000" cy="457200"/>
            <a:chOff x="6309360" y="1536192"/>
            <a:chExt cx="2286000" cy="457200"/>
          </a:xfrm>
        </p:grpSpPr>
        <p:sp>
          <p:nvSpPr>
            <p:cNvPr id="59" name="Shape 12">
              <a:extLst>
                <a:ext uri="{FF2B5EF4-FFF2-40B4-BE49-F238E27FC236}">
                  <a16:creationId xmlns:a16="http://schemas.microsoft.com/office/drawing/2014/main" id="{A4E734B4-6071-C98D-B585-8E0785CBBBF2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B1C6C5BD-4683-815B-1903-B2277BCAB968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CD197E22-AE7C-40A2-904D-A6E0BEBC6279}"/>
              </a:ext>
            </a:extLst>
          </p:cNvPr>
          <p:cNvGrpSpPr/>
          <p:nvPr/>
        </p:nvGrpSpPr>
        <p:grpSpPr>
          <a:xfrm>
            <a:off x="6309360" y="4105656"/>
            <a:ext cx="2286000" cy="457200"/>
            <a:chOff x="6309360" y="1536192"/>
            <a:chExt cx="2286000" cy="457200"/>
          </a:xfrm>
        </p:grpSpPr>
        <p:sp>
          <p:nvSpPr>
            <p:cNvPr id="62" name="Shape 12">
              <a:extLst>
                <a:ext uri="{FF2B5EF4-FFF2-40B4-BE49-F238E27FC236}">
                  <a16:creationId xmlns:a16="http://schemas.microsoft.com/office/drawing/2014/main" id="{FC202DB5-3621-93F1-4010-7BF9B34063EB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7BD8CCA0-0F18-283E-FC0F-D43822A6D66C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21945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✅ Vrai ou Faux ? — Les Agriculteurs (2)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365760" y="84124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FFFFFF">
                    <a:alpha val="8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True or False?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65760" y="1481328"/>
            <a:ext cx="8412480" cy="566928"/>
          </a:xfrm>
          <a:prstGeom prst="rect">
            <a:avLst/>
          </a:prstGeom>
          <a:solidFill>
            <a:srgbClr val="F0FAF0"/>
          </a:solidFill>
          <a:ln w="6350">
            <a:solidFill>
              <a:srgbClr val="B0DD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57200" y="1563624"/>
            <a:ext cx="393192" cy="393192"/>
          </a:xfrm>
          <a:prstGeom prst="ellipse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57200" y="1563624"/>
            <a:ext cx="3931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1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987552" y="1554480"/>
            <a:ext cx="5212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dermatose nodulaire contagieuse touche les humains.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309360" y="1536192"/>
            <a:ext cx="2286000" cy="45720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309360" y="153619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FAUX ✗ — touche les bovins, pas transmissible à l'homme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309360" y="153619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65760" y="2121408"/>
            <a:ext cx="8412480" cy="566928"/>
          </a:xfrm>
          <a:prstGeom prst="rect">
            <a:avLst/>
          </a:prstGeom>
          <a:solidFill>
            <a:srgbClr val="F8FFF8"/>
          </a:solidFill>
          <a:ln w="6350">
            <a:solidFill>
              <a:srgbClr val="B0DD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57200" y="2203704"/>
            <a:ext cx="393192" cy="393192"/>
          </a:xfrm>
          <a:prstGeom prst="ellipse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57200" y="2203704"/>
            <a:ext cx="3931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2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987552" y="2194560"/>
            <a:ext cx="5212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gouvernement a décidé d'abattre 200 vaches en Ariège.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6309360" y="2176272"/>
            <a:ext cx="2286000" cy="45720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309360" y="217627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VRAI ✓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309360" y="217627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65760" y="2761488"/>
            <a:ext cx="8412480" cy="566928"/>
          </a:xfrm>
          <a:prstGeom prst="rect">
            <a:avLst/>
          </a:prstGeom>
          <a:solidFill>
            <a:srgbClr val="F0FAF0"/>
          </a:solidFill>
          <a:ln w="6350">
            <a:solidFill>
              <a:srgbClr val="B0DD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457200" y="2843784"/>
            <a:ext cx="393192" cy="393192"/>
          </a:xfrm>
          <a:prstGeom prst="ellipse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57200" y="2843784"/>
            <a:ext cx="3931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3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987552" y="2834640"/>
            <a:ext cx="5212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Jeunes Agriculteurs (JA) sont un syndicat agricole.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6309360" y="2816352"/>
            <a:ext cx="2286000" cy="45720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6309360" y="281635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VRAI ✓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6309360" y="281635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365760" y="3401568"/>
            <a:ext cx="8412480" cy="566928"/>
          </a:xfrm>
          <a:prstGeom prst="rect">
            <a:avLst/>
          </a:prstGeom>
          <a:solidFill>
            <a:srgbClr val="F8FFF8"/>
          </a:solidFill>
          <a:ln w="6350">
            <a:solidFill>
              <a:srgbClr val="B0DD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457200" y="3483864"/>
            <a:ext cx="393192" cy="393192"/>
          </a:xfrm>
          <a:prstGeom prst="ellipse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457200" y="3483864"/>
            <a:ext cx="3931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4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987552" y="3474720"/>
            <a:ext cx="5212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L'accord Mercosur est un accord entre l'UE et des pays asiatiques.</a:t>
            </a:r>
            <a:endParaRPr lang="en-US" sz="1300" dirty="0"/>
          </a:p>
        </p:txBody>
      </p:sp>
      <p:sp>
        <p:nvSpPr>
          <p:cNvPr id="36" name="Shape 34"/>
          <p:cNvSpPr/>
          <p:nvPr/>
        </p:nvSpPr>
        <p:spPr>
          <a:xfrm>
            <a:off x="6309360" y="3456432"/>
            <a:ext cx="2286000" cy="45720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6309360" y="345643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FAUX ✗ — Pays latino-américains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6309360" y="345643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365760" y="4041648"/>
            <a:ext cx="8412480" cy="566928"/>
          </a:xfrm>
          <a:prstGeom prst="rect">
            <a:avLst/>
          </a:prstGeom>
          <a:solidFill>
            <a:srgbClr val="F0FAF0"/>
          </a:solidFill>
          <a:ln w="6350">
            <a:solidFill>
              <a:srgbClr val="B0DD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Shape 39"/>
          <p:cNvSpPr/>
          <p:nvPr/>
        </p:nvSpPr>
        <p:spPr>
          <a:xfrm>
            <a:off x="457200" y="4123944"/>
            <a:ext cx="393192" cy="393192"/>
          </a:xfrm>
          <a:prstGeom prst="ellipse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457200" y="4123944"/>
            <a:ext cx="3931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5</a:t>
            </a:r>
            <a:endParaRPr lang="en-US" sz="1300" dirty="0"/>
          </a:p>
        </p:txBody>
      </p:sp>
      <p:sp>
        <p:nvSpPr>
          <p:cNvPr id="43" name="Text 41"/>
          <p:cNvSpPr/>
          <p:nvPr/>
        </p:nvSpPr>
        <p:spPr>
          <a:xfrm>
            <a:off x="987552" y="4114800"/>
            <a:ext cx="5212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Arnaud Rousseau est le président de la FNSEA.</a:t>
            </a:r>
            <a:endParaRPr lang="en-US" sz="1300" dirty="0"/>
          </a:p>
        </p:txBody>
      </p:sp>
      <p:sp>
        <p:nvSpPr>
          <p:cNvPr id="44" name="Shape 42"/>
          <p:cNvSpPr/>
          <p:nvPr/>
        </p:nvSpPr>
        <p:spPr>
          <a:xfrm>
            <a:off x="6309360" y="4096512"/>
            <a:ext cx="2286000" cy="45720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6309360" y="409651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VRAI ✓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6309360" y="409651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CC00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Teacher: Click the 🔒 REVEAL boxes &amp; DELETE them to show answers</a:t>
            </a:r>
            <a:endParaRPr lang="en-US" sz="950" dirty="0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6AD93A47-E153-5E96-AC57-15687C203C83}"/>
              </a:ext>
            </a:extLst>
          </p:cNvPr>
          <p:cNvGrpSpPr/>
          <p:nvPr/>
        </p:nvGrpSpPr>
        <p:grpSpPr>
          <a:xfrm>
            <a:off x="6309360" y="1536192"/>
            <a:ext cx="2286000" cy="457200"/>
            <a:chOff x="6309360" y="1536192"/>
            <a:chExt cx="2286000" cy="457200"/>
          </a:xfrm>
        </p:grpSpPr>
        <p:sp>
          <p:nvSpPr>
            <p:cNvPr id="50" name="Shape 12">
              <a:extLst>
                <a:ext uri="{FF2B5EF4-FFF2-40B4-BE49-F238E27FC236}">
                  <a16:creationId xmlns:a16="http://schemas.microsoft.com/office/drawing/2014/main" id="{4E107035-2797-C172-6F4B-515F12D965EB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9B96720F-B818-3F79-94EB-08A6D842100C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332BC7FD-116B-5B6A-1D2F-FD8A817AAE2A}"/>
              </a:ext>
            </a:extLst>
          </p:cNvPr>
          <p:cNvGrpSpPr/>
          <p:nvPr/>
        </p:nvGrpSpPr>
        <p:grpSpPr>
          <a:xfrm>
            <a:off x="6309360" y="2176272"/>
            <a:ext cx="2286000" cy="457200"/>
            <a:chOff x="6309360" y="1536192"/>
            <a:chExt cx="2286000" cy="457200"/>
          </a:xfrm>
        </p:grpSpPr>
        <p:sp>
          <p:nvSpPr>
            <p:cNvPr id="53" name="Shape 12">
              <a:extLst>
                <a:ext uri="{FF2B5EF4-FFF2-40B4-BE49-F238E27FC236}">
                  <a16:creationId xmlns:a16="http://schemas.microsoft.com/office/drawing/2014/main" id="{E7EF3BEE-BCAB-136A-AD9C-49AC9CA706EA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671FB66E-20FF-5236-241A-203B91842D57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8F37219C-F430-7CF2-8CD4-4E01CE3E1CD7}"/>
              </a:ext>
            </a:extLst>
          </p:cNvPr>
          <p:cNvGrpSpPr/>
          <p:nvPr/>
        </p:nvGrpSpPr>
        <p:grpSpPr>
          <a:xfrm>
            <a:off x="6309360" y="2823657"/>
            <a:ext cx="2286000" cy="457200"/>
            <a:chOff x="6309360" y="1536192"/>
            <a:chExt cx="2286000" cy="457200"/>
          </a:xfrm>
        </p:grpSpPr>
        <p:sp>
          <p:nvSpPr>
            <p:cNvPr id="56" name="Shape 12">
              <a:extLst>
                <a:ext uri="{FF2B5EF4-FFF2-40B4-BE49-F238E27FC236}">
                  <a16:creationId xmlns:a16="http://schemas.microsoft.com/office/drawing/2014/main" id="{A6ED3290-1921-9911-C8D1-9EEF3E8E9C1F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3C5F3F68-8176-BA14-DB9E-4700D537B3E9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08855401-77E8-3FC8-2EEF-E280A8940DB5}"/>
              </a:ext>
            </a:extLst>
          </p:cNvPr>
          <p:cNvGrpSpPr/>
          <p:nvPr/>
        </p:nvGrpSpPr>
        <p:grpSpPr>
          <a:xfrm>
            <a:off x="6309360" y="3463737"/>
            <a:ext cx="2286000" cy="457200"/>
            <a:chOff x="6309360" y="1536192"/>
            <a:chExt cx="2286000" cy="457200"/>
          </a:xfrm>
        </p:grpSpPr>
        <p:sp>
          <p:nvSpPr>
            <p:cNvPr id="59" name="Shape 12">
              <a:extLst>
                <a:ext uri="{FF2B5EF4-FFF2-40B4-BE49-F238E27FC236}">
                  <a16:creationId xmlns:a16="http://schemas.microsoft.com/office/drawing/2014/main" id="{364214F0-4F3B-C151-9834-7600D126F868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B32815A9-D315-BF1D-55A6-C25C9456D5B9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EC61FF06-6E2D-77D6-24DE-D14F17C352B0}"/>
              </a:ext>
            </a:extLst>
          </p:cNvPr>
          <p:cNvGrpSpPr/>
          <p:nvPr/>
        </p:nvGrpSpPr>
        <p:grpSpPr>
          <a:xfrm>
            <a:off x="6309360" y="4096512"/>
            <a:ext cx="2286000" cy="457200"/>
            <a:chOff x="6309360" y="1536192"/>
            <a:chExt cx="2286000" cy="457200"/>
          </a:xfrm>
        </p:grpSpPr>
        <p:sp>
          <p:nvSpPr>
            <p:cNvPr id="62" name="Shape 12">
              <a:extLst>
                <a:ext uri="{FF2B5EF4-FFF2-40B4-BE49-F238E27FC236}">
                  <a16:creationId xmlns:a16="http://schemas.microsoft.com/office/drawing/2014/main" id="{409B8460-35F0-50E3-5A79-7AF91D26F521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877D4D95-6090-9A27-9ACD-61A64A919A11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21945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🎯 QCM — Les Agriculteurs en Colère (1)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365760" y="84124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FFFFFF">
                    <a:alpha val="8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Choose the correct answer!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365760" y="1444752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 Depuis quelle date les agriculteurs manifestent-ils ?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65760" y="1746504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(Since when have farmers been protesting?)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65760" y="1965960"/>
            <a:ext cx="4160520" cy="301752"/>
          </a:xfrm>
          <a:prstGeom prst="rect">
            <a:avLst/>
          </a:prstGeom>
          <a:solidFill>
            <a:srgbClr val="F5FAF5"/>
          </a:solidFill>
          <a:ln w="6350">
            <a:solidFill>
              <a:srgbClr val="CCDD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57200" y="196596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Le 26 mars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754880" y="1965960"/>
            <a:ext cx="4160520" cy="301752"/>
          </a:xfrm>
          <a:prstGeom prst="rect">
            <a:avLst/>
          </a:prstGeom>
          <a:solidFill>
            <a:srgbClr val="F5FAF5"/>
          </a:solidFill>
          <a:ln w="6350">
            <a:solidFill>
              <a:srgbClr val="CCDD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846320" y="196596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Le 26 septembre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8503920" y="1984248"/>
            <a:ext cx="320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365760" y="2313432"/>
            <a:ext cx="4160520" cy="301752"/>
          </a:xfrm>
          <a:prstGeom prst="rect">
            <a:avLst/>
          </a:prstGeom>
          <a:solidFill>
            <a:srgbClr val="F5FAF5"/>
          </a:solidFill>
          <a:ln w="6350">
            <a:solidFill>
              <a:srgbClr val="CCDD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57200" y="231343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Le 26 novembre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4754880" y="2313432"/>
            <a:ext cx="4160520" cy="301752"/>
          </a:xfrm>
          <a:prstGeom prst="rect">
            <a:avLst/>
          </a:prstGeom>
          <a:solidFill>
            <a:srgbClr val="F5FAF5"/>
          </a:solidFill>
          <a:ln w="6350">
            <a:solidFill>
              <a:srgbClr val="CCDD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846320" y="231343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Le 26 janvier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365760" y="2542032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 Que signifie l'acronyme FNSEA ?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365760" y="2843784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(What does FNSEA stand for?)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65760" y="3063240"/>
            <a:ext cx="4160520" cy="301752"/>
          </a:xfrm>
          <a:prstGeom prst="rect">
            <a:avLst/>
          </a:prstGeom>
          <a:solidFill>
            <a:srgbClr val="F5FAF5"/>
          </a:solidFill>
          <a:ln w="6350">
            <a:solidFill>
              <a:srgbClr val="CCDD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57200" y="306324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Fédération Nationale des Syndicats d'Employeurs Agricoles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4754880" y="3063240"/>
            <a:ext cx="4160520" cy="301752"/>
          </a:xfrm>
          <a:prstGeom prst="rect">
            <a:avLst/>
          </a:prstGeom>
          <a:solidFill>
            <a:srgbClr val="F5FAF5"/>
          </a:solidFill>
          <a:ln w="6350">
            <a:solidFill>
              <a:srgbClr val="CCDD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846320" y="306324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Fédération Nationale des Syndicats d'Agriculteurs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8503920" y="3081528"/>
            <a:ext cx="320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</a:t>
            </a:r>
            <a:endParaRPr lang="en-US" sz="1400" dirty="0"/>
          </a:p>
        </p:txBody>
      </p:sp>
      <p:sp>
        <p:nvSpPr>
          <p:cNvPr id="32" name="Shape 30"/>
          <p:cNvSpPr/>
          <p:nvPr/>
        </p:nvSpPr>
        <p:spPr>
          <a:xfrm>
            <a:off x="365760" y="3410712"/>
            <a:ext cx="4160520" cy="301752"/>
          </a:xfrm>
          <a:prstGeom prst="rect">
            <a:avLst/>
          </a:prstGeom>
          <a:solidFill>
            <a:srgbClr val="F5FAF5"/>
          </a:solidFill>
          <a:ln w="6350">
            <a:solidFill>
              <a:srgbClr val="CCDD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457200" y="341071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Fonds National de Sécurité et d'Emploi Agricole</a:t>
            </a:r>
            <a:endParaRPr lang="en-US" sz="1150" dirty="0"/>
          </a:p>
        </p:txBody>
      </p:sp>
      <p:sp>
        <p:nvSpPr>
          <p:cNvPr id="34" name="Shape 32"/>
          <p:cNvSpPr/>
          <p:nvPr/>
        </p:nvSpPr>
        <p:spPr>
          <a:xfrm>
            <a:off x="4754880" y="3410712"/>
            <a:ext cx="4160520" cy="301752"/>
          </a:xfrm>
          <a:prstGeom prst="rect">
            <a:avLst/>
          </a:prstGeom>
          <a:solidFill>
            <a:srgbClr val="F5FAF5"/>
          </a:solidFill>
          <a:ln w="6350">
            <a:solidFill>
              <a:srgbClr val="CCDD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4846320" y="341071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Front National des Syndicats et de l'Emploi Agricole</a:t>
            </a:r>
            <a:endParaRPr lang="en-US" sz="1150" dirty="0"/>
          </a:p>
        </p:txBody>
      </p:sp>
      <p:sp>
        <p:nvSpPr>
          <p:cNvPr id="36" name="Text 34"/>
          <p:cNvSpPr/>
          <p:nvPr/>
        </p:nvSpPr>
        <p:spPr>
          <a:xfrm>
            <a:off x="365760" y="3639312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 D'où viennent principalement les importations jugées déloyales ?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365760" y="3941064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(Where do the unfair imports mainly come from?)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365760" y="4160520"/>
            <a:ext cx="4160520" cy="301752"/>
          </a:xfrm>
          <a:prstGeom prst="rect">
            <a:avLst/>
          </a:prstGeom>
          <a:solidFill>
            <a:srgbClr val="F5FAF5"/>
          </a:solidFill>
          <a:ln w="6350">
            <a:solidFill>
              <a:srgbClr val="CCDD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457200" y="416052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Du Brésil</a:t>
            </a:r>
            <a:endParaRPr lang="en-US" sz="1150" dirty="0"/>
          </a:p>
        </p:txBody>
      </p:sp>
      <p:sp>
        <p:nvSpPr>
          <p:cNvPr id="40" name="Shape 38"/>
          <p:cNvSpPr/>
          <p:nvPr/>
        </p:nvSpPr>
        <p:spPr>
          <a:xfrm>
            <a:off x="4754880" y="4160520"/>
            <a:ext cx="4160520" cy="301752"/>
          </a:xfrm>
          <a:prstGeom prst="rect">
            <a:avLst/>
          </a:prstGeom>
          <a:solidFill>
            <a:srgbClr val="F5FAF5"/>
          </a:solidFill>
          <a:ln w="6350">
            <a:solidFill>
              <a:srgbClr val="CCDD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4846320" y="416052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De Chine</a:t>
            </a:r>
            <a:endParaRPr lang="en-US" sz="1150" dirty="0"/>
          </a:p>
        </p:txBody>
      </p:sp>
      <p:sp>
        <p:nvSpPr>
          <p:cNvPr id="42" name="Shape 40"/>
          <p:cNvSpPr/>
          <p:nvPr/>
        </p:nvSpPr>
        <p:spPr>
          <a:xfrm>
            <a:off x="365760" y="4507992"/>
            <a:ext cx="4160520" cy="301752"/>
          </a:xfrm>
          <a:prstGeom prst="rect">
            <a:avLst/>
          </a:prstGeom>
          <a:solidFill>
            <a:srgbClr val="F5FAF5"/>
          </a:solidFill>
          <a:ln w="6350">
            <a:solidFill>
              <a:srgbClr val="CCDD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457200" y="450799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D'Ukraine</a:t>
            </a:r>
            <a:endParaRPr lang="en-US" sz="1150" dirty="0"/>
          </a:p>
        </p:txBody>
      </p:sp>
      <p:sp>
        <p:nvSpPr>
          <p:cNvPr id="48" name="Shape 46"/>
          <p:cNvSpPr/>
          <p:nvPr/>
        </p:nvSpPr>
        <p:spPr>
          <a:xfrm>
            <a:off x="4754880" y="4507992"/>
            <a:ext cx="4160520" cy="301752"/>
          </a:xfrm>
          <a:prstGeom prst="rect">
            <a:avLst/>
          </a:prstGeom>
          <a:solidFill>
            <a:srgbClr val="F5FAF5"/>
          </a:solidFill>
          <a:ln w="6350">
            <a:solidFill>
              <a:srgbClr val="CCDD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4846320" y="450799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Des États-Unis</a:t>
            </a:r>
            <a:endParaRPr lang="en-US" sz="1150" dirty="0"/>
          </a:p>
        </p:txBody>
      </p:sp>
      <p:sp>
        <p:nvSpPr>
          <p:cNvPr id="50" name="Text 48"/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CC00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Teacher: Click the 🔒 REVEAL boxes &amp; DELETE them to show answers</a:t>
            </a:r>
            <a:endParaRPr lang="en-US" sz="950" dirty="0"/>
          </a:p>
        </p:txBody>
      </p:sp>
      <p:sp>
        <p:nvSpPr>
          <p:cNvPr id="51" name="Text 29">
            <a:extLst>
              <a:ext uri="{FF2B5EF4-FFF2-40B4-BE49-F238E27FC236}">
                <a16:creationId xmlns:a16="http://schemas.microsoft.com/office/drawing/2014/main" id="{19887E72-F453-9AA5-311C-DC45FD5D01B9}"/>
              </a:ext>
            </a:extLst>
          </p:cNvPr>
          <p:cNvSpPr/>
          <p:nvPr/>
        </p:nvSpPr>
        <p:spPr>
          <a:xfrm>
            <a:off x="8595360" y="1972602"/>
            <a:ext cx="320040" cy="274320"/>
          </a:xfrm>
          <a:prstGeom prst="rect">
            <a:avLst/>
          </a:prstGeom>
          <a:solidFill>
            <a:srgbClr val="FF0000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52" name="Text 29">
            <a:extLst>
              <a:ext uri="{FF2B5EF4-FFF2-40B4-BE49-F238E27FC236}">
                <a16:creationId xmlns:a16="http://schemas.microsoft.com/office/drawing/2014/main" id="{907080D5-7A5E-E97D-95C5-7DCFDF3044E4}"/>
              </a:ext>
            </a:extLst>
          </p:cNvPr>
          <p:cNvSpPr/>
          <p:nvPr/>
        </p:nvSpPr>
        <p:spPr>
          <a:xfrm>
            <a:off x="8595360" y="3072384"/>
            <a:ext cx="320040" cy="274320"/>
          </a:xfrm>
          <a:prstGeom prst="rect">
            <a:avLst/>
          </a:prstGeom>
          <a:solidFill>
            <a:srgbClr val="FF0000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53" name="Text 29">
            <a:extLst>
              <a:ext uri="{FF2B5EF4-FFF2-40B4-BE49-F238E27FC236}">
                <a16:creationId xmlns:a16="http://schemas.microsoft.com/office/drawing/2014/main" id="{7A036BAC-8760-506D-B655-2E8AC7ABDC9A}"/>
              </a:ext>
            </a:extLst>
          </p:cNvPr>
          <p:cNvSpPr/>
          <p:nvPr/>
        </p:nvSpPr>
        <p:spPr>
          <a:xfrm>
            <a:off x="4229101" y="4531715"/>
            <a:ext cx="320040" cy="274320"/>
          </a:xfrm>
          <a:prstGeom prst="rect">
            <a:avLst/>
          </a:prstGeom>
          <a:solidFill>
            <a:srgbClr val="FF0000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</a:t>
            </a:r>
            <a:endParaRPr lang="en-US" sz="1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2" grpId="0" animBg="1"/>
      <p:bldP spid="5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21945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🎯 QCM — Les Agriculteurs en Colère (2)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365760" y="84124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FFFFFF">
                    <a:alpha val="8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Choose the correct answer!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365760" y="1444752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 Quel pourcentage de droits de douane les USA ont-ils imposés sur les vins et spiritueux ?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365760" y="1746504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(What % tariffs did the USA impose on French wines and spirits?)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65760" y="1965960"/>
            <a:ext cx="4160520" cy="301752"/>
          </a:xfrm>
          <a:prstGeom prst="rect">
            <a:avLst/>
          </a:prstGeom>
          <a:solidFill>
            <a:srgbClr val="F5FAF5"/>
          </a:solidFill>
          <a:ln w="6350">
            <a:solidFill>
              <a:srgbClr val="CCDD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57200" y="196596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10%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754880" y="1965960"/>
            <a:ext cx="4160520" cy="301752"/>
          </a:xfrm>
          <a:prstGeom prst="rect">
            <a:avLst/>
          </a:prstGeom>
          <a:solidFill>
            <a:srgbClr val="F5FAF5"/>
          </a:solidFill>
          <a:ln w="6350">
            <a:solidFill>
              <a:srgbClr val="CCDD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846320" y="196596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15%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365760" y="2313432"/>
            <a:ext cx="4160520" cy="301752"/>
          </a:xfrm>
          <a:prstGeom prst="rect">
            <a:avLst/>
          </a:prstGeom>
          <a:solidFill>
            <a:srgbClr val="F5FAF5"/>
          </a:solidFill>
          <a:ln w="6350">
            <a:solidFill>
              <a:srgbClr val="CCDD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57200" y="231343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20%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4754880" y="2313432"/>
            <a:ext cx="4160520" cy="301752"/>
          </a:xfrm>
          <a:prstGeom prst="rect">
            <a:avLst/>
          </a:prstGeom>
          <a:solidFill>
            <a:srgbClr val="F5FAF5"/>
          </a:solidFill>
          <a:ln w="6350">
            <a:solidFill>
              <a:srgbClr val="CCDD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846320" y="231343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25%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365760" y="2542032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 Quels pays font partie du Mercosur ? (plusieurs bonnes réponses – lequel n'en fait PAS partie ?)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365760" y="2843784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(Which of these is NOT a Mercosur country?)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65760" y="3063240"/>
            <a:ext cx="4160520" cy="301752"/>
          </a:xfrm>
          <a:prstGeom prst="rect">
            <a:avLst/>
          </a:prstGeom>
          <a:solidFill>
            <a:srgbClr val="F5FAF5"/>
          </a:solidFill>
          <a:ln w="6350">
            <a:solidFill>
              <a:srgbClr val="CCDD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57200" y="306324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Brésil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4754880" y="3063240"/>
            <a:ext cx="4160520" cy="301752"/>
          </a:xfrm>
          <a:prstGeom prst="rect">
            <a:avLst/>
          </a:prstGeom>
          <a:solidFill>
            <a:srgbClr val="F5FAF5"/>
          </a:solidFill>
          <a:ln w="6350">
            <a:solidFill>
              <a:srgbClr val="CCDD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846320" y="306324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Argentine</a:t>
            </a:r>
            <a:endParaRPr lang="en-US" sz="1150" dirty="0"/>
          </a:p>
        </p:txBody>
      </p:sp>
      <p:sp>
        <p:nvSpPr>
          <p:cNvPr id="28" name="Shape 26"/>
          <p:cNvSpPr/>
          <p:nvPr/>
        </p:nvSpPr>
        <p:spPr>
          <a:xfrm>
            <a:off x="365760" y="3410712"/>
            <a:ext cx="4160520" cy="301752"/>
          </a:xfrm>
          <a:prstGeom prst="rect">
            <a:avLst/>
          </a:prstGeom>
          <a:solidFill>
            <a:srgbClr val="F5FAF5"/>
          </a:solidFill>
          <a:ln w="6350">
            <a:solidFill>
              <a:srgbClr val="CCDD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457200" y="341071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Paraguay</a:t>
            </a:r>
            <a:endParaRPr lang="en-US" sz="1150" dirty="0"/>
          </a:p>
        </p:txBody>
      </p:sp>
      <p:sp>
        <p:nvSpPr>
          <p:cNvPr id="33" name="Text 31"/>
          <p:cNvSpPr/>
          <p:nvPr/>
        </p:nvSpPr>
        <p:spPr>
          <a:xfrm>
            <a:off x="4114800" y="3429000"/>
            <a:ext cx="320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4754880" y="3410712"/>
            <a:ext cx="4160520" cy="301752"/>
          </a:xfrm>
          <a:prstGeom prst="rect">
            <a:avLst/>
          </a:prstGeom>
          <a:solidFill>
            <a:srgbClr val="F5FAF5"/>
          </a:solidFill>
          <a:ln w="6350">
            <a:solidFill>
              <a:srgbClr val="CCDD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4846320" y="341071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Uruguay</a:t>
            </a:r>
            <a:endParaRPr lang="en-US" sz="1150" dirty="0"/>
          </a:p>
        </p:txBody>
      </p:sp>
      <p:sp>
        <p:nvSpPr>
          <p:cNvPr id="36" name="Text 34"/>
          <p:cNvSpPr/>
          <p:nvPr/>
        </p:nvSpPr>
        <p:spPr>
          <a:xfrm>
            <a:off x="365760" y="3639312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 Quelle maladie a mal été gérée par le gouvernement selon les agriculteurs ?</a:t>
            </a:r>
            <a:endParaRPr lang="en-US" sz="1250" dirty="0"/>
          </a:p>
        </p:txBody>
      </p:sp>
      <p:sp>
        <p:nvSpPr>
          <p:cNvPr id="37" name="Text 35"/>
          <p:cNvSpPr/>
          <p:nvPr/>
        </p:nvSpPr>
        <p:spPr>
          <a:xfrm>
            <a:off x="365760" y="3941064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(Which disease was poorly handled?)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365760" y="4160520"/>
            <a:ext cx="4160520" cy="301752"/>
          </a:xfrm>
          <a:prstGeom prst="rect">
            <a:avLst/>
          </a:prstGeom>
          <a:solidFill>
            <a:srgbClr val="F5FAF5"/>
          </a:solidFill>
          <a:ln w="6350">
            <a:solidFill>
              <a:srgbClr val="CCDD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457200" y="416052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La grippe aviaire</a:t>
            </a:r>
            <a:endParaRPr lang="en-US" sz="1150" dirty="0"/>
          </a:p>
        </p:txBody>
      </p:sp>
      <p:sp>
        <p:nvSpPr>
          <p:cNvPr id="40" name="Shape 38"/>
          <p:cNvSpPr/>
          <p:nvPr/>
        </p:nvSpPr>
        <p:spPr>
          <a:xfrm>
            <a:off x="4754880" y="4160520"/>
            <a:ext cx="4160520" cy="301752"/>
          </a:xfrm>
          <a:prstGeom prst="rect">
            <a:avLst/>
          </a:prstGeom>
          <a:solidFill>
            <a:srgbClr val="F5FAF5"/>
          </a:solidFill>
          <a:ln w="6350">
            <a:solidFill>
              <a:srgbClr val="CCDD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4846320" y="416052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La fièvre aphteuse</a:t>
            </a:r>
            <a:endParaRPr lang="en-US" sz="1150" dirty="0"/>
          </a:p>
        </p:txBody>
      </p:sp>
      <p:sp>
        <p:nvSpPr>
          <p:cNvPr id="42" name="Shape 40"/>
          <p:cNvSpPr/>
          <p:nvPr/>
        </p:nvSpPr>
        <p:spPr>
          <a:xfrm>
            <a:off x="365760" y="4507992"/>
            <a:ext cx="4160520" cy="301752"/>
          </a:xfrm>
          <a:prstGeom prst="rect">
            <a:avLst/>
          </a:prstGeom>
          <a:solidFill>
            <a:srgbClr val="F5FAF5"/>
          </a:solidFill>
          <a:ln w="6350">
            <a:solidFill>
              <a:srgbClr val="CCDD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457200" y="450799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La dermatose nodulaire contagieuse</a:t>
            </a:r>
            <a:endParaRPr lang="en-US" sz="1150" dirty="0"/>
          </a:p>
        </p:txBody>
      </p:sp>
      <p:sp>
        <p:nvSpPr>
          <p:cNvPr id="47" name="Text 45"/>
          <p:cNvSpPr/>
          <p:nvPr/>
        </p:nvSpPr>
        <p:spPr>
          <a:xfrm>
            <a:off x="4114800" y="4526280"/>
            <a:ext cx="320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48" name="Shape 46"/>
          <p:cNvSpPr/>
          <p:nvPr/>
        </p:nvSpPr>
        <p:spPr>
          <a:xfrm>
            <a:off x="4754880" y="4507992"/>
            <a:ext cx="4160520" cy="301752"/>
          </a:xfrm>
          <a:prstGeom prst="rect">
            <a:avLst/>
          </a:prstGeom>
          <a:solidFill>
            <a:srgbClr val="F5FAF5"/>
          </a:solidFill>
          <a:ln w="6350">
            <a:solidFill>
              <a:srgbClr val="CCDD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4846320" y="450799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La vache folle</a:t>
            </a:r>
            <a:endParaRPr lang="en-US" sz="1150" dirty="0"/>
          </a:p>
        </p:txBody>
      </p:sp>
      <p:sp>
        <p:nvSpPr>
          <p:cNvPr id="50" name="Text 48"/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CC00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Teacher: Click the 🔒 REVEAL boxes &amp; DELETE them to show answers</a:t>
            </a:r>
            <a:endParaRPr lang="en-US" sz="950" dirty="0"/>
          </a:p>
        </p:txBody>
      </p:sp>
      <p:sp>
        <p:nvSpPr>
          <p:cNvPr id="52" name="Text 29">
            <a:extLst>
              <a:ext uri="{FF2B5EF4-FFF2-40B4-BE49-F238E27FC236}">
                <a16:creationId xmlns:a16="http://schemas.microsoft.com/office/drawing/2014/main" id="{AE994468-6C02-21C5-6CD3-65B1B8918F18}"/>
              </a:ext>
            </a:extLst>
          </p:cNvPr>
          <p:cNvSpPr/>
          <p:nvPr/>
        </p:nvSpPr>
        <p:spPr>
          <a:xfrm>
            <a:off x="4226943" y="3078811"/>
            <a:ext cx="320040" cy="274320"/>
          </a:xfrm>
          <a:prstGeom prst="rect">
            <a:avLst/>
          </a:prstGeom>
          <a:solidFill>
            <a:srgbClr val="FF0000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53" name="Text 29">
            <a:extLst>
              <a:ext uri="{FF2B5EF4-FFF2-40B4-BE49-F238E27FC236}">
                <a16:creationId xmlns:a16="http://schemas.microsoft.com/office/drawing/2014/main" id="{CF88B8F2-BC2B-8F65-4A7A-38D8FF13E2A3}"/>
              </a:ext>
            </a:extLst>
          </p:cNvPr>
          <p:cNvSpPr/>
          <p:nvPr/>
        </p:nvSpPr>
        <p:spPr>
          <a:xfrm>
            <a:off x="4231688" y="3421711"/>
            <a:ext cx="320040" cy="274320"/>
          </a:xfrm>
          <a:prstGeom prst="rect">
            <a:avLst/>
          </a:prstGeom>
          <a:solidFill>
            <a:srgbClr val="FF0000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54" name="Text 29">
            <a:extLst>
              <a:ext uri="{FF2B5EF4-FFF2-40B4-BE49-F238E27FC236}">
                <a16:creationId xmlns:a16="http://schemas.microsoft.com/office/drawing/2014/main" id="{EF1279A7-35C3-05A9-92E3-424E442491F7}"/>
              </a:ext>
            </a:extLst>
          </p:cNvPr>
          <p:cNvSpPr/>
          <p:nvPr/>
        </p:nvSpPr>
        <p:spPr>
          <a:xfrm>
            <a:off x="8501547" y="3058666"/>
            <a:ext cx="320040" cy="274320"/>
          </a:xfrm>
          <a:prstGeom prst="rect">
            <a:avLst/>
          </a:prstGeom>
          <a:solidFill>
            <a:srgbClr val="FF0000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55" name="Text 29">
            <a:extLst>
              <a:ext uri="{FF2B5EF4-FFF2-40B4-BE49-F238E27FC236}">
                <a16:creationId xmlns:a16="http://schemas.microsoft.com/office/drawing/2014/main" id="{48FB2AD3-FECE-805D-180B-0B7F5F64762F}"/>
              </a:ext>
            </a:extLst>
          </p:cNvPr>
          <p:cNvSpPr/>
          <p:nvPr/>
        </p:nvSpPr>
        <p:spPr>
          <a:xfrm>
            <a:off x="8506292" y="3401566"/>
            <a:ext cx="320040" cy="274320"/>
          </a:xfrm>
          <a:prstGeom prst="rect">
            <a:avLst/>
          </a:prstGeom>
          <a:solidFill>
            <a:srgbClr val="FF0000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56" name="Text 29">
            <a:extLst>
              <a:ext uri="{FF2B5EF4-FFF2-40B4-BE49-F238E27FC236}">
                <a16:creationId xmlns:a16="http://schemas.microsoft.com/office/drawing/2014/main" id="{4D494521-E28D-CBB5-C527-F610CA10E5DA}"/>
              </a:ext>
            </a:extLst>
          </p:cNvPr>
          <p:cNvSpPr/>
          <p:nvPr/>
        </p:nvSpPr>
        <p:spPr>
          <a:xfrm>
            <a:off x="4137661" y="4544568"/>
            <a:ext cx="320040" cy="274320"/>
          </a:xfrm>
          <a:prstGeom prst="rect">
            <a:avLst/>
          </a:prstGeom>
          <a:solidFill>
            <a:srgbClr val="FF0000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57" name="Text 29">
            <a:extLst>
              <a:ext uri="{FF2B5EF4-FFF2-40B4-BE49-F238E27FC236}">
                <a16:creationId xmlns:a16="http://schemas.microsoft.com/office/drawing/2014/main" id="{A9C2D304-A88E-D1D9-B1BC-E03483CE1130}"/>
              </a:ext>
            </a:extLst>
          </p:cNvPr>
          <p:cNvSpPr/>
          <p:nvPr/>
        </p:nvSpPr>
        <p:spPr>
          <a:xfrm>
            <a:off x="8515134" y="1987462"/>
            <a:ext cx="320040" cy="274320"/>
          </a:xfrm>
          <a:prstGeom prst="rect">
            <a:avLst/>
          </a:prstGeom>
          <a:solidFill>
            <a:srgbClr val="FF0000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</a:t>
            </a:r>
            <a:endParaRPr lang="en-US" sz="1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21945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🧩 Texte à Trous — L'Accord UE-Mercosur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365760" y="84124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FFFFFF">
                    <a:alpha val="8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Fill in the blanks using the word bank!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65760" y="1298448"/>
            <a:ext cx="8412480" cy="384048"/>
          </a:xfrm>
          <a:prstGeom prst="rect">
            <a:avLst/>
          </a:prstGeom>
          <a:solidFill>
            <a:srgbClr val="FFF8E1"/>
          </a:solidFill>
          <a:ln w="1905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" y="1298448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📚 Word Bank:   libre-échange  •  droits de douane  •  viande  •  environnementales  •  Brésil  •  latino-américains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365760" y="1783080"/>
            <a:ext cx="841248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200000"/>
              </a:lnSpc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L'accord UE-Mercosur est un accord de </a:t>
            </a:r>
            <a:r>
              <a:rPr lang="en-US" sz="1300" b="1" u="sng" dirty="0">
                <a:solidFill>
                  <a:srgbClr val="6B5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_____________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entre </a:t>
            </a:r>
            <a:r>
              <a:rPr lang="en-US" sz="1300" dirty="0" err="1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l'Union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dirty="0" err="1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Européenne</a:t>
            </a:r>
            <a:r>
              <a:rPr lang="en-US" sz="1300" dirty="0"/>
              <a:t> 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 des pays </a:t>
            </a:r>
            <a:r>
              <a:rPr lang="en-US" sz="1300" dirty="0"/>
              <a:t> </a:t>
            </a:r>
            <a:r>
              <a:rPr lang="en-US" sz="1300" b="1" u="sng" dirty="0">
                <a:solidFill>
                  <a:srgbClr val="6B5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_____________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dont le </a:t>
            </a:r>
            <a:r>
              <a:rPr lang="en-US" sz="1300" b="1" u="sng" dirty="0">
                <a:solidFill>
                  <a:srgbClr val="6B5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_____________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300" dirty="0"/>
          </a:p>
          <a:p>
            <a:pPr marL="0" indent="0">
              <a:lnSpc>
                <a:spcPct val="200000"/>
              </a:lnSpc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L'objectif est de réduire les </a:t>
            </a:r>
            <a:r>
              <a:rPr lang="en-US" sz="1300" b="1" u="sng" dirty="0">
                <a:solidFill>
                  <a:srgbClr val="6B5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_____________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L'UE importera de la </a:t>
            </a:r>
            <a:r>
              <a:rPr lang="en-US" sz="1300" b="1" u="sng" dirty="0">
                <a:solidFill>
                  <a:srgbClr val="6B5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_____________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du Mercosur,</a:t>
            </a:r>
            <a:endParaRPr lang="en-US" sz="1300" dirty="0"/>
          </a:p>
          <a:p>
            <a:pPr marL="0" indent="0">
              <a:lnSpc>
                <a:spcPct val="200000"/>
              </a:lnSpc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mais ces produits ne respectent pas les </a:t>
            </a:r>
            <a:r>
              <a:rPr lang="en-US" sz="1300" dirty="0" err="1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normes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b="1" u="sng" dirty="0">
                <a:solidFill>
                  <a:srgbClr val="6B5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_____________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européennes.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65760" y="4187952"/>
            <a:ext cx="8412480" cy="59436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57200" y="4206240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Answers: libre-échange | latino-américains | Brésil | droits de douane | viande | environnementales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65760" y="4187952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CC00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Teacher: Click the 🔒 REVEAL boxes &amp; DELETE them to show answers</a:t>
            </a:r>
            <a:endParaRPr lang="en-US" sz="950" dirty="0"/>
          </a:p>
        </p:txBody>
      </p:sp>
      <p:sp>
        <p:nvSpPr>
          <p:cNvPr id="16" name="Shape 11">
            <a:extLst>
              <a:ext uri="{FF2B5EF4-FFF2-40B4-BE49-F238E27FC236}">
                <a16:creationId xmlns:a16="http://schemas.microsoft.com/office/drawing/2014/main" id="{9406A5DD-070E-229B-A5B5-5DD929388F5E}"/>
              </a:ext>
            </a:extLst>
          </p:cNvPr>
          <p:cNvSpPr/>
          <p:nvPr/>
        </p:nvSpPr>
        <p:spPr>
          <a:xfrm>
            <a:off x="365760" y="4168457"/>
            <a:ext cx="8412480" cy="64008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pPr algn="ctr"/>
            <a:r>
              <a:rPr lang="en-US" b="1" dirty="0" err="1">
                <a:solidFill>
                  <a:srgbClr val="FFFF00"/>
                </a:solidFill>
              </a:rPr>
              <a:t>réponse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17" name="Shape 11">
            <a:extLst>
              <a:ext uri="{FF2B5EF4-FFF2-40B4-BE49-F238E27FC236}">
                <a16:creationId xmlns:a16="http://schemas.microsoft.com/office/drawing/2014/main" id="{CDBBB41C-A0FC-2073-621F-C97D19203A0A}"/>
              </a:ext>
            </a:extLst>
          </p:cNvPr>
          <p:cNvSpPr/>
          <p:nvPr/>
        </p:nvSpPr>
        <p:spPr>
          <a:xfrm>
            <a:off x="274320" y="1170432"/>
            <a:ext cx="8412480" cy="64008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pPr algn="ctr"/>
            <a:endParaRPr lang="en-US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21945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🔗 Associations — Qui exporte quoi ?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365760" y="84124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FFFFFF">
                    <a:alpha val="8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Match: Does the EU export it, or import it from Mercosur?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365760" y="128016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the EU EXPORT (→ Mercosur) or IMPORT (← Mercosur)?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65760" y="1737360"/>
            <a:ext cx="4160520" cy="868680"/>
          </a:xfrm>
          <a:prstGeom prst="rect">
            <a:avLst/>
          </a:prstGeom>
          <a:solidFill>
            <a:srgbClr val="F0FAF0"/>
          </a:solidFill>
          <a:ln w="6350">
            <a:solidFill>
              <a:srgbClr val="B0DDB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57200" y="1792224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🚗 Des voitures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457200" y="2194560"/>
            <a:ext cx="3931920" cy="32004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57200" y="2194560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EXPORT (UE → Mercosur)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57200" y="2194560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800600" y="1737360"/>
            <a:ext cx="4160520" cy="868680"/>
          </a:xfrm>
          <a:prstGeom prst="rect">
            <a:avLst/>
          </a:prstGeom>
          <a:solidFill>
            <a:srgbClr val="F5FFF5"/>
          </a:solidFill>
          <a:ln w="6350">
            <a:solidFill>
              <a:srgbClr val="B0DDB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892040" y="1792224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🥩 De la viande</a:t>
            </a:r>
            <a:endParaRPr lang="en-US" sz="1500" dirty="0"/>
          </a:p>
        </p:txBody>
      </p:sp>
      <p:sp>
        <p:nvSpPr>
          <p:cNvPr id="17" name="Shape 15"/>
          <p:cNvSpPr/>
          <p:nvPr/>
        </p:nvSpPr>
        <p:spPr>
          <a:xfrm>
            <a:off x="4892040" y="2194560"/>
            <a:ext cx="3931920" cy="32004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892040" y="2194560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 (Mercosur → UE)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892040" y="2194560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65760" y="2724912"/>
            <a:ext cx="4160520" cy="868680"/>
          </a:xfrm>
          <a:prstGeom prst="rect">
            <a:avLst/>
          </a:prstGeom>
          <a:solidFill>
            <a:srgbClr val="F0FAF0"/>
          </a:solidFill>
          <a:ln w="6350">
            <a:solidFill>
              <a:srgbClr val="B0DDB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57200" y="2779776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🍷 Des vins</a:t>
            </a:r>
            <a:endParaRPr lang="en-US" sz="1500" dirty="0"/>
          </a:p>
        </p:txBody>
      </p:sp>
      <p:sp>
        <p:nvSpPr>
          <p:cNvPr id="23" name="Shape 21"/>
          <p:cNvSpPr/>
          <p:nvPr/>
        </p:nvSpPr>
        <p:spPr>
          <a:xfrm>
            <a:off x="457200" y="3182112"/>
            <a:ext cx="3931920" cy="32004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57200" y="3182112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EXPORT (UE → Mercosur)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457200" y="3182112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800600" y="2724912"/>
            <a:ext cx="4160520" cy="868680"/>
          </a:xfrm>
          <a:prstGeom prst="rect">
            <a:avLst/>
          </a:prstGeom>
          <a:solidFill>
            <a:srgbClr val="F5FFF5"/>
          </a:solidFill>
          <a:ln w="6350">
            <a:solidFill>
              <a:srgbClr val="B0DDB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4892040" y="2779776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🍚 Du riz</a:t>
            </a:r>
            <a:endParaRPr lang="en-US" sz="1500" dirty="0"/>
          </a:p>
        </p:txBody>
      </p:sp>
      <p:sp>
        <p:nvSpPr>
          <p:cNvPr id="29" name="Shape 27"/>
          <p:cNvSpPr/>
          <p:nvPr/>
        </p:nvSpPr>
        <p:spPr>
          <a:xfrm>
            <a:off x="4892040" y="3182112"/>
            <a:ext cx="3931920" cy="32004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4892040" y="3182112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 (Mercosur → UE)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4892040" y="3182112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365760" y="3712464"/>
            <a:ext cx="4160520" cy="868680"/>
          </a:xfrm>
          <a:prstGeom prst="rect">
            <a:avLst/>
          </a:prstGeom>
          <a:solidFill>
            <a:srgbClr val="F0FAF0"/>
          </a:solidFill>
          <a:ln w="6350">
            <a:solidFill>
              <a:srgbClr val="B0DDB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457200" y="3767328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⚙️ Des machines</a:t>
            </a:r>
            <a:endParaRPr lang="en-US" sz="1500" dirty="0"/>
          </a:p>
        </p:txBody>
      </p:sp>
      <p:sp>
        <p:nvSpPr>
          <p:cNvPr id="35" name="Shape 33"/>
          <p:cNvSpPr/>
          <p:nvPr/>
        </p:nvSpPr>
        <p:spPr>
          <a:xfrm>
            <a:off x="457200" y="4169664"/>
            <a:ext cx="3931920" cy="32004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457200" y="4169664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EXPORT (UE → Mercosur)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457200" y="4169664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4800600" y="3712464"/>
            <a:ext cx="4160520" cy="868680"/>
          </a:xfrm>
          <a:prstGeom prst="rect">
            <a:avLst/>
          </a:prstGeom>
          <a:solidFill>
            <a:srgbClr val="F5FFF5"/>
          </a:solidFill>
          <a:ln w="6350">
            <a:solidFill>
              <a:srgbClr val="B0DDB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0" name="Text 38"/>
          <p:cNvSpPr/>
          <p:nvPr/>
        </p:nvSpPr>
        <p:spPr>
          <a:xfrm>
            <a:off x="4892040" y="3767328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🌿 Du soja</a:t>
            </a:r>
            <a:endParaRPr lang="en-US" sz="1500" dirty="0"/>
          </a:p>
        </p:txBody>
      </p:sp>
      <p:sp>
        <p:nvSpPr>
          <p:cNvPr id="41" name="Shape 39"/>
          <p:cNvSpPr/>
          <p:nvPr/>
        </p:nvSpPr>
        <p:spPr>
          <a:xfrm>
            <a:off x="4892040" y="4169664"/>
            <a:ext cx="3931920" cy="32004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4892040" y="4169664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 (Mercosur → UE)</a:t>
            </a:r>
            <a:endParaRPr lang="en-US" sz="1100" dirty="0"/>
          </a:p>
        </p:txBody>
      </p:sp>
      <p:sp>
        <p:nvSpPr>
          <p:cNvPr id="44" name="Text 42"/>
          <p:cNvSpPr/>
          <p:nvPr/>
        </p:nvSpPr>
        <p:spPr>
          <a:xfrm>
            <a:off x="4892040" y="4169664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CC00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Teacher: Click the 🔒 REVEAL boxes &amp; DELETE them to show answers</a:t>
            </a:r>
            <a:endParaRPr lang="en-US" sz="950" dirty="0"/>
          </a:p>
        </p:txBody>
      </p:sp>
      <p:sp>
        <p:nvSpPr>
          <p:cNvPr id="46" name="Shape 10">
            <a:extLst>
              <a:ext uri="{FF2B5EF4-FFF2-40B4-BE49-F238E27FC236}">
                <a16:creationId xmlns:a16="http://schemas.microsoft.com/office/drawing/2014/main" id="{6427D406-097B-8E0E-34E0-0AFE175668E3}"/>
              </a:ext>
            </a:extLst>
          </p:cNvPr>
          <p:cNvSpPr/>
          <p:nvPr/>
        </p:nvSpPr>
        <p:spPr>
          <a:xfrm>
            <a:off x="457200" y="2212848"/>
            <a:ext cx="3931920" cy="32004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Shape 16">
            <a:extLst>
              <a:ext uri="{FF2B5EF4-FFF2-40B4-BE49-F238E27FC236}">
                <a16:creationId xmlns:a16="http://schemas.microsoft.com/office/drawing/2014/main" id="{B7E1F52E-67EA-7D43-B41C-0CE33CD112B4}"/>
              </a:ext>
            </a:extLst>
          </p:cNvPr>
          <p:cNvSpPr/>
          <p:nvPr/>
        </p:nvSpPr>
        <p:spPr>
          <a:xfrm>
            <a:off x="4892040" y="2212848"/>
            <a:ext cx="3931920" cy="32004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Shape 22">
            <a:extLst>
              <a:ext uri="{FF2B5EF4-FFF2-40B4-BE49-F238E27FC236}">
                <a16:creationId xmlns:a16="http://schemas.microsoft.com/office/drawing/2014/main" id="{5032DEAC-0B62-2B6A-4EE6-926EC02AEC6B}"/>
              </a:ext>
            </a:extLst>
          </p:cNvPr>
          <p:cNvSpPr/>
          <p:nvPr/>
        </p:nvSpPr>
        <p:spPr>
          <a:xfrm>
            <a:off x="457200" y="3190034"/>
            <a:ext cx="3931920" cy="32004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Shape 28">
            <a:extLst>
              <a:ext uri="{FF2B5EF4-FFF2-40B4-BE49-F238E27FC236}">
                <a16:creationId xmlns:a16="http://schemas.microsoft.com/office/drawing/2014/main" id="{6D55381C-4408-3059-9F48-648DF70BCA01}"/>
              </a:ext>
            </a:extLst>
          </p:cNvPr>
          <p:cNvSpPr/>
          <p:nvPr/>
        </p:nvSpPr>
        <p:spPr>
          <a:xfrm>
            <a:off x="4892040" y="3190034"/>
            <a:ext cx="3931920" cy="32004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Shape 34">
            <a:extLst>
              <a:ext uri="{FF2B5EF4-FFF2-40B4-BE49-F238E27FC236}">
                <a16:creationId xmlns:a16="http://schemas.microsoft.com/office/drawing/2014/main" id="{2363A521-613E-8597-50AE-AC8131940F74}"/>
              </a:ext>
            </a:extLst>
          </p:cNvPr>
          <p:cNvSpPr/>
          <p:nvPr/>
        </p:nvSpPr>
        <p:spPr>
          <a:xfrm>
            <a:off x="457200" y="4175858"/>
            <a:ext cx="3931920" cy="32004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Shape 40">
            <a:extLst>
              <a:ext uri="{FF2B5EF4-FFF2-40B4-BE49-F238E27FC236}">
                <a16:creationId xmlns:a16="http://schemas.microsoft.com/office/drawing/2014/main" id="{FC2E0032-D66F-9A31-2221-7F0017193F56}"/>
              </a:ext>
            </a:extLst>
          </p:cNvPr>
          <p:cNvSpPr/>
          <p:nvPr/>
        </p:nvSpPr>
        <p:spPr>
          <a:xfrm>
            <a:off x="4892040" y="4175858"/>
            <a:ext cx="3931920" cy="32004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2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3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3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1A3A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044952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65760" y="274320"/>
            <a:ext cx="8412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🕵️ Qui suis-je ? — Les Agriculteurs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365760" y="96012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FFFFFF">
                    <a:alpha val="8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the clues. Who or what am I?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65760" y="1417320"/>
            <a:ext cx="4206240" cy="1600200"/>
          </a:xfrm>
          <a:prstGeom prst="rect">
            <a:avLst/>
          </a:prstGeom>
          <a:solidFill>
            <a:srgbClr val="0F2A0F"/>
          </a:solidFill>
          <a:ln w="19050">
            <a:solidFill>
              <a:srgbClr val="2D7A3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502920" y="1527048"/>
            <a:ext cx="411480" cy="411480"/>
          </a:xfrm>
          <a:prstGeom prst="ellipse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02920" y="152704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1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005840" y="1508760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Je suis un herbicide.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1005840" y="1847088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Je suis interdit en France.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1005840" y="2185416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Je suis utilisé au Canada pour les lentilles.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502920" y="2560320"/>
            <a:ext cx="3931920" cy="347472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02920" y="256032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👉 Le diquat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02920" y="256032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846320" y="1417320"/>
            <a:ext cx="4206240" cy="1600200"/>
          </a:xfrm>
          <a:prstGeom prst="rect">
            <a:avLst/>
          </a:prstGeom>
          <a:solidFill>
            <a:srgbClr val="0F2A0F"/>
          </a:solidFill>
          <a:ln w="19050">
            <a:solidFill>
              <a:srgbClr val="2D7A3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4983480" y="1527048"/>
            <a:ext cx="411480" cy="411480"/>
          </a:xfrm>
          <a:prstGeom prst="ellipse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983480" y="152704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2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5486400" y="1508760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Je suis une maladie.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486400" y="1847088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Je touche les bovins.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5486400" y="2185416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Je ne suis pas transmissible à l'homme.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4983480" y="2560320"/>
            <a:ext cx="3931920" cy="347472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983480" y="256032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👉 La dermatose nodulaire contagieuse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4983480" y="256032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365760" y="3154680"/>
            <a:ext cx="4206240" cy="1600200"/>
          </a:xfrm>
          <a:prstGeom prst="rect">
            <a:avLst/>
          </a:prstGeom>
          <a:solidFill>
            <a:srgbClr val="0F2A0F"/>
          </a:solidFill>
          <a:ln w="19050">
            <a:solidFill>
              <a:srgbClr val="2D7A3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502920" y="3264408"/>
            <a:ext cx="411480" cy="411480"/>
          </a:xfrm>
          <a:prstGeom prst="ellipse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502920" y="326440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3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1005840" y="3246120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Je suis un accord commercial.</a:t>
            </a:r>
            <a:endParaRPr lang="en-US" sz="1150" dirty="0"/>
          </a:p>
        </p:txBody>
      </p:sp>
      <p:sp>
        <p:nvSpPr>
          <p:cNvPr id="31" name="Text 29"/>
          <p:cNvSpPr/>
          <p:nvPr/>
        </p:nvSpPr>
        <p:spPr>
          <a:xfrm>
            <a:off x="1005840" y="3584448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J'implique l'UE et l'Amérique latine.</a:t>
            </a:r>
            <a:endParaRPr lang="en-US" sz="1150" dirty="0"/>
          </a:p>
        </p:txBody>
      </p:sp>
      <p:sp>
        <p:nvSpPr>
          <p:cNvPr id="32" name="Text 30"/>
          <p:cNvSpPr/>
          <p:nvPr/>
        </p:nvSpPr>
        <p:spPr>
          <a:xfrm>
            <a:off x="1005840" y="3922776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Je suis très controversé par les agriculteurs.</a:t>
            </a:r>
            <a:endParaRPr lang="en-US" sz="1150" dirty="0"/>
          </a:p>
        </p:txBody>
      </p:sp>
      <p:sp>
        <p:nvSpPr>
          <p:cNvPr id="33" name="Shape 31"/>
          <p:cNvSpPr/>
          <p:nvPr/>
        </p:nvSpPr>
        <p:spPr>
          <a:xfrm>
            <a:off x="502920" y="4297680"/>
            <a:ext cx="3931920" cy="347472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502920" y="429768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👉 L'accord UE-Mercosur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502920" y="429768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4846320" y="3154680"/>
            <a:ext cx="4206240" cy="1600200"/>
          </a:xfrm>
          <a:prstGeom prst="rect">
            <a:avLst/>
          </a:prstGeom>
          <a:solidFill>
            <a:srgbClr val="0F2A0F"/>
          </a:solidFill>
          <a:ln w="19050">
            <a:solidFill>
              <a:srgbClr val="2D7A3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8" name="Shape 36"/>
          <p:cNvSpPr/>
          <p:nvPr/>
        </p:nvSpPr>
        <p:spPr>
          <a:xfrm>
            <a:off x="4983480" y="3264408"/>
            <a:ext cx="411480" cy="411480"/>
          </a:xfrm>
          <a:prstGeom prst="ellipse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4983480" y="326440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4</a:t>
            </a:r>
            <a:endParaRPr lang="en-US" sz="1400" dirty="0"/>
          </a:p>
        </p:txBody>
      </p:sp>
      <p:sp>
        <p:nvSpPr>
          <p:cNvPr id="40" name="Text 38"/>
          <p:cNvSpPr/>
          <p:nvPr/>
        </p:nvSpPr>
        <p:spPr>
          <a:xfrm>
            <a:off x="5486400" y="3246120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Je suis le président d'un grand syndicat.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5486400" y="3584448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Je déclare 'nous ne voulons pas ces produits dans nos assiettes'.</a:t>
            </a:r>
            <a:endParaRPr lang="en-US" sz="1150" dirty="0"/>
          </a:p>
        </p:txBody>
      </p:sp>
      <p:sp>
        <p:nvSpPr>
          <p:cNvPr id="42" name="Text 40"/>
          <p:cNvSpPr/>
          <p:nvPr/>
        </p:nvSpPr>
        <p:spPr>
          <a:xfrm>
            <a:off x="5486400" y="3922776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Mon syndicat = FNSEA.</a:t>
            </a:r>
            <a:endParaRPr lang="en-US" sz="1150" dirty="0"/>
          </a:p>
        </p:txBody>
      </p:sp>
      <p:sp>
        <p:nvSpPr>
          <p:cNvPr id="43" name="Shape 41"/>
          <p:cNvSpPr/>
          <p:nvPr/>
        </p:nvSpPr>
        <p:spPr>
          <a:xfrm>
            <a:off x="4983480" y="4297680"/>
            <a:ext cx="3931920" cy="347472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Text 42"/>
          <p:cNvSpPr/>
          <p:nvPr/>
        </p:nvSpPr>
        <p:spPr>
          <a:xfrm>
            <a:off x="4983480" y="429768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👉 Arnaud Rousseau</a:t>
            </a:r>
            <a:endParaRPr lang="en-US" sz="1000" dirty="0"/>
          </a:p>
        </p:txBody>
      </p:sp>
      <p:sp>
        <p:nvSpPr>
          <p:cNvPr id="46" name="Text 44"/>
          <p:cNvSpPr/>
          <p:nvPr/>
        </p:nvSpPr>
        <p:spPr>
          <a:xfrm>
            <a:off x="4983480" y="429768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CC00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Teacher: Click the 🔒 REVEAL boxes &amp; DELETE them to show answers</a:t>
            </a:r>
            <a:endParaRPr lang="en-US" sz="950" dirty="0"/>
          </a:p>
        </p:txBody>
      </p:sp>
      <p:sp>
        <p:nvSpPr>
          <p:cNvPr id="48" name="Shape 11">
            <a:extLst>
              <a:ext uri="{FF2B5EF4-FFF2-40B4-BE49-F238E27FC236}">
                <a16:creationId xmlns:a16="http://schemas.microsoft.com/office/drawing/2014/main" id="{DB4DAE22-64DD-08BE-EAB0-DE2DD331C5B9}"/>
              </a:ext>
            </a:extLst>
          </p:cNvPr>
          <p:cNvSpPr/>
          <p:nvPr/>
        </p:nvSpPr>
        <p:spPr>
          <a:xfrm>
            <a:off x="502920" y="2514600"/>
            <a:ext cx="3931920" cy="402336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pPr algn="ctr"/>
            <a:r>
              <a:rPr lang="en-US" b="1" dirty="0" err="1">
                <a:solidFill>
                  <a:srgbClr val="FFFF00"/>
                </a:solidFill>
              </a:rPr>
              <a:t>réponse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9" name="Shape 11">
            <a:extLst>
              <a:ext uri="{FF2B5EF4-FFF2-40B4-BE49-F238E27FC236}">
                <a16:creationId xmlns:a16="http://schemas.microsoft.com/office/drawing/2014/main" id="{4507B5B3-8F5F-1366-2487-9FCDC36190CA}"/>
              </a:ext>
            </a:extLst>
          </p:cNvPr>
          <p:cNvSpPr/>
          <p:nvPr/>
        </p:nvSpPr>
        <p:spPr>
          <a:xfrm>
            <a:off x="4983480" y="2533966"/>
            <a:ext cx="3931920" cy="402336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pPr algn="ctr"/>
            <a:r>
              <a:rPr lang="en-US" b="1" dirty="0" err="1">
                <a:solidFill>
                  <a:srgbClr val="FFFF00"/>
                </a:solidFill>
              </a:rPr>
              <a:t>réponse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50" name="Shape 11">
            <a:extLst>
              <a:ext uri="{FF2B5EF4-FFF2-40B4-BE49-F238E27FC236}">
                <a16:creationId xmlns:a16="http://schemas.microsoft.com/office/drawing/2014/main" id="{98F82684-0224-FAD9-25B9-96AAA34E45CB}"/>
              </a:ext>
            </a:extLst>
          </p:cNvPr>
          <p:cNvSpPr/>
          <p:nvPr/>
        </p:nvSpPr>
        <p:spPr>
          <a:xfrm>
            <a:off x="502920" y="4288536"/>
            <a:ext cx="3931920" cy="402336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pPr algn="ctr"/>
            <a:r>
              <a:rPr lang="en-US" b="1" dirty="0" err="1">
                <a:solidFill>
                  <a:srgbClr val="FFFF00"/>
                </a:solidFill>
              </a:rPr>
              <a:t>réponse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51" name="Shape 11">
            <a:extLst>
              <a:ext uri="{FF2B5EF4-FFF2-40B4-BE49-F238E27FC236}">
                <a16:creationId xmlns:a16="http://schemas.microsoft.com/office/drawing/2014/main" id="{4F61C1AB-4761-023F-E484-FFD487CEE9A2}"/>
              </a:ext>
            </a:extLst>
          </p:cNvPr>
          <p:cNvSpPr/>
          <p:nvPr/>
        </p:nvSpPr>
        <p:spPr>
          <a:xfrm>
            <a:off x="4972264" y="4288536"/>
            <a:ext cx="3931920" cy="402336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pPr algn="ctr"/>
            <a:r>
              <a:rPr lang="en-US" b="1" dirty="0" err="1">
                <a:solidFill>
                  <a:srgbClr val="FFFF00"/>
                </a:solidFill>
              </a:rPr>
              <a:t>réponse</a:t>
            </a:r>
            <a:endParaRPr lang="en-US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2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9" grpId="0" animBg="1"/>
      <p:bldP spid="50" grpId="0" animBg="1"/>
      <p:bldP spid="5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D1B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044952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65760" y="274320"/>
            <a:ext cx="8412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📌 Comment Utiliser Ce PPT ?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365760" y="96012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FFFFFF">
                    <a:alpha val="8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 &amp; Student Guide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65760" y="1417320"/>
            <a:ext cx="8412480" cy="438912"/>
          </a:xfrm>
          <a:prstGeom prst="rect">
            <a:avLst/>
          </a:prstGeom>
          <a:solidFill>
            <a:srgbClr val="0D2260"/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02920" y="1417320"/>
            <a:ext cx="1828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🔒 Pink boxes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2377440" y="1417320"/>
            <a:ext cx="6217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HIDDEN ANSWERS. To reveal: click the pink box → press DELETE in PowerPoint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65760" y="1920240"/>
            <a:ext cx="8412480" cy="438912"/>
          </a:xfrm>
          <a:prstGeom prst="rect">
            <a:avLst/>
          </a:prstGeom>
          <a:solidFill>
            <a:srgbClr val="0A1A55"/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02920" y="1920240"/>
            <a:ext cx="1828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🎯 QCM slides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2377440" y="1920240"/>
            <a:ext cx="6217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Multiple choice. Students call out A/B/C/D or write on mini whiteboards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365760" y="2423160"/>
            <a:ext cx="8412480" cy="438912"/>
          </a:xfrm>
          <a:prstGeom prst="rect">
            <a:avLst/>
          </a:prstGeom>
          <a:solidFill>
            <a:srgbClr val="0D2260"/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02920" y="2423160"/>
            <a:ext cx="1828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Vrai/Faux slides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377440" y="2423160"/>
            <a:ext cx="6217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Read aloud – students hold up thumbs up/down or True/False cards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365760" y="2926080"/>
            <a:ext cx="8412480" cy="438912"/>
          </a:xfrm>
          <a:prstGeom prst="rect">
            <a:avLst/>
          </a:prstGeom>
          <a:solidFill>
            <a:srgbClr val="0A1A55"/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02920" y="2926080"/>
            <a:ext cx="1828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🧩 Gap fills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2377440" y="2926080"/>
            <a:ext cx="6217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Print slides or students write in notebooks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365760" y="3429000"/>
            <a:ext cx="8412480" cy="438912"/>
          </a:xfrm>
          <a:prstGeom prst="rect">
            <a:avLst/>
          </a:prstGeom>
          <a:solidFill>
            <a:srgbClr val="0D2260"/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502920" y="3429000"/>
            <a:ext cx="1828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🔗 Matching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2377440" y="3429000"/>
            <a:ext cx="6217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Draw lines on printed version or call out matches verbally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365760" y="3931920"/>
            <a:ext cx="8412480" cy="438912"/>
          </a:xfrm>
          <a:prstGeom prst="rect">
            <a:avLst/>
          </a:prstGeom>
          <a:solidFill>
            <a:srgbClr val="0A1A55"/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502920" y="3931920"/>
            <a:ext cx="1828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💬 Discussion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2377440" y="3931920"/>
            <a:ext cx="6217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Pair/group speaking tasks – aim for 1-2 minutes per question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365760" y="4434840"/>
            <a:ext cx="8412480" cy="438912"/>
          </a:xfrm>
          <a:prstGeom prst="rect">
            <a:avLst/>
          </a:prstGeom>
          <a:solidFill>
            <a:srgbClr val="0D2260"/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502920" y="4434840"/>
            <a:ext cx="1828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📝 Translation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2377440" y="4434840"/>
            <a:ext cx="6217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Cover French side, attempt in English, then reveal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A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21945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📝 Traduction — 🇬🇧 → 🇫🇷 (Les Agriculteurs)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365760" y="84124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FFFFFF">
                    <a:alpha val="8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Translate into French. Cover the right column!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65760" y="1444752"/>
            <a:ext cx="4160520" cy="685800"/>
          </a:xfrm>
          <a:prstGeom prst="rect">
            <a:avLst/>
          </a:prstGeom>
          <a:solidFill>
            <a:srgbClr val="F0FAF0"/>
          </a:solidFill>
          <a:ln w="6350">
            <a:solidFill>
              <a:srgbClr val="B0DD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" y="1481328"/>
            <a:ext cx="39319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Customs duties / tariffs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457200" y="1792224"/>
            <a:ext cx="3931920" cy="27432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57200" y="1792224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Les droits de douane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57200" y="1792224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800600" y="1444752"/>
            <a:ext cx="4160520" cy="685800"/>
          </a:xfrm>
          <a:prstGeom prst="rect">
            <a:avLst/>
          </a:prstGeom>
          <a:solidFill>
            <a:srgbClr val="F0FAF0"/>
          </a:solidFill>
          <a:ln w="6350">
            <a:solidFill>
              <a:srgbClr val="B0DD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892040" y="1481328"/>
            <a:ext cx="39319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Subsidies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4892040" y="1792224"/>
            <a:ext cx="3931920" cy="27432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892040" y="1792224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Les subventions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892040" y="1792224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65760" y="2249424"/>
            <a:ext cx="4160520" cy="685800"/>
          </a:xfrm>
          <a:prstGeom prst="rect">
            <a:avLst/>
          </a:prstGeom>
          <a:solidFill>
            <a:srgbClr val="F0FAF0"/>
          </a:solidFill>
          <a:ln w="6350">
            <a:solidFill>
              <a:srgbClr val="B0DD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57200" y="2286000"/>
            <a:ext cx="39319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Free trade agreement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457200" y="2596896"/>
            <a:ext cx="3931920" cy="27432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57200" y="2596896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Un accord de libre-échange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57200" y="2596896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800600" y="2249424"/>
            <a:ext cx="4160520" cy="685800"/>
          </a:xfrm>
          <a:prstGeom prst="rect">
            <a:avLst/>
          </a:prstGeom>
          <a:solidFill>
            <a:srgbClr val="F0FAF0"/>
          </a:solidFill>
          <a:ln w="6350">
            <a:solidFill>
              <a:srgbClr val="B0DD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892040" y="2286000"/>
            <a:ext cx="39319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Unfair imports</a:t>
            </a:r>
            <a:endParaRPr lang="en-US" sz="1250" dirty="0"/>
          </a:p>
        </p:txBody>
      </p:sp>
      <p:sp>
        <p:nvSpPr>
          <p:cNvPr id="28" name="Shape 26"/>
          <p:cNvSpPr/>
          <p:nvPr/>
        </p:nvSpPr>
        <p:spPr>
          <a:xfrm>
            <a:off x="4892040" y="2596896"/>
            <a:ext cx="3931920" cy="27432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4892040" y="2596896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Des importations déloyales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4892040" y="2596896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365760" y="3054096"/>
            <a:ext cx="4160520" cy="685800"/>
          </a:xfrm>
          <a:prstGeom prst="rect">
            <a:avLst/>
          </a:prstGeom>
          <a:solidFill>
            <a:srgbClr val="F0FAF0"/>
          </a:solidFill>
          <a:ln w="6350">
            <a:solidFill>
              <a:srgbClr val="B0DD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457200" y="3090672"/>
            <a:ext cx="39319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Production costs</a:t>
            </a:r>
            <a:endParaRPr lang="en-US" sz="1250" dirty="0"/>
          </a:p>
        </p:txBody>
      </p:sp>
      <p:sp>
        <p:nvSpPr>
          <p:cNvPr id="34" name="Shape 32"/>
          <p:cNvSpPr/>
          <p:nvPr/>
        </p:nvSpPr>
        <p:spPr>
          <a:xfrm>
            <a:off x="457200" y="3401568"/>
            <a:ext cx="3931920" cy="27432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457200" y="3401568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Les coûts de production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457200" y="3401568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4800600" y="3054096"/>
            <a:ext cx="4160520" cy="685800"/>
          </a:xfrm>
          <a:prstGeom prst="rect">
            <a:avLst/>
          </a:prstGeom>
          <a:solidFill>
            <a:srgbClr val="F0FAF0"/>
          </a:solidFill>
          <a:ln w="6350">
            <a:solidFill>
              <a:srgbClr val="B0DD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4892040" y="3090672"/>
            <a:ext cx="39319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Road blockade</a:t>
            </a:r>
            <a:endParaRPr lang="en-US" sz="1250" dirty="0"/>
          </a:p>
        </p:txBody>
      </p:sp>
      <p:sp>
        <p:nvSpPr>
          <p:cNvPr id="40" name="Shape 38"/>
          <p:cNvSpPr/>
          <p:nvPr/>
        </p:nvSpPr>
        <p:spPr>
          <a:xfrm>
            <a:off x="4892040" y="3401568"/>
            <a:ext cx="3931920" cy="27432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4892040" y="3401568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Un barrage routier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4892040" y="3401568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365760" y="3858768"/>
            <a:ext cx="4160520" cy="685800"/>
          </a:xfrm>
          <a:prstGeom prst="rect">
            <a:avLst/>
          </a:prstGeom>
          <a:solidFill>
            <a:srgbClr val="F0FAF0"/>
          </a:solidFill>
          <a:ln w="6350">
            <a:solidFill>
              <a:srgbClr val="B0DD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457200" y="3895344"/>
            <a:ext cx="39319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To slaughter (animals)</a:t>
            </a:r>
            <a:endParaRPr lang="en-US" sz="1250" dirty="0"/>
          </a:p>
        </p:txBody>
      </p:sp>
      <p:sp>
        <p:nvSpPr>
          <p:cNvPr id="46" name="Shape 44"/>
          <p:cNvSpPr/>
          <p:nvPr/>
        </p:nvSpPr>
        <p:spPr>
          <a:xfrm>
            <a:off x="457200" y="4206240"/>
            <a:ext cx="3931920" cy="27432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457200" y="420624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Abattre</a:t>
            </a:r>
            <a:endParaRPr lang="en-US" sz="1100" dirty="0"/>
          </a:p>
        </p:txBody>
      </p:sp>
      <p:sp>
        <p:nvSpPr>
          <p:cNvPr id="49" name="Text 47"/>
          <p:cNvSpPr/>
          <p:nvPr/>
        </p:nvSpPr>
        <p:spPr>
          <a:xfrm>
            <a:off x="457200" y="420624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50" name="Shape 48"/>
          <p:cNvSpPr/>
          <p:nvPr/>
        </p:nvSpPr>
        <p:spPr>
          <a:xfrm>
            <a:off x="4800600" y="3858768"/>
            <a:ext cx="4160520" cy="685800"/>
          </a:xfrm>
          <a:prstGeom prst="rect">
            <a:avLst/>
          </a:prstGeom>
          <a:solidFill>
            <a:srgbClr val="F0FAF0"/>
          </a:solidFill>
          <a:ln w="6350">
            <a:solidFill>
              <a:srgbClr val="B0DD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49"/>
          <p:cNvSpPr/>
          <p:nvPr/>
        </p:nvSpPr>
        <p:spPr>
          <a:xfrm>
            <a:off x="4892040" y="3895344"/>
            <a:ext cx="39319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Lumpy skin disease</a:t>
            </a:r>
            <a:endParaRPr lang="en-US" sz="1250" dirty="0"/>
          </a:p>
        </p:txBody>
      </p:sp>
      <p:sp>
        <p:nvSpPr>
          <p:cNvPr id="52" name="Shape 50"/>
          <p:cNvSpPr/>
          <p:nvPr/>
        </p:nvSpPr>
        <p:spPr>
          <a:xfrm>
            <a:off x="4892040" y="4206240"/>
            <a:ext cx="3931920" cy="27432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1"/>
          <p:cNvSpPr/>
          <p:nvPr/>
        </p:nvSpPr>
        <p:spPr>
          <a:xfrm>
            <a:off x="4892040" y="420624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La dermatose nodulaire contagieuse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4892040" y="420624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56" name="Text 54"/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CC00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Teacher: Click the 🔒 REVEAL boxes &amp; DELETE them to show answers</a:t>
            </a:r>
            <a:endParaRPr lang="en-US" sz="950" dirty="0"/>
          </a:p>
        </p:txBody>
      </p:sp>
      <p:sp>
        <p:nvSpPr>
          <p:cNvPr id="65" name="Shape 10">
            <a:extLst>
              <a:ext uri="{FF2B5EF4-FFF2-40B4-BE49-F238E27FC236}">
                <a16:creationId xmlns:a16="http://schemas.microsoft.com/office/drawing/2014/main" id="{F2E914CC-1F91-42DD-D209-99D0B6FABF98}"/>
              </a:ext>
            </a:extLst>
          </p:cNvPr>
          <p:cNvSpPr/>
          <p:nvPr/>
        </p:nvSpPr>
        <p:spPr>
          <a:xfrm>
            <a:off x="457200" y="1783080"/>
            <a:ext cx="3931920" cy="27432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6" name="Shape 16">
            <a:extLst>
              <a:ext uri="{FF2B5EF4-FFF2-40B4-BE49-F238E27FC236}">
                <a16:creationId xmlns:a16="http://schemas.microsoft.com/office/drawing/2014/main" id="{01B205E0-F1EE-399E-B721-56B0AECDF9CA}"/>
              </a:ext>
            </a:extLst>
          </p:cNvPr>
          <p:cNvSpPr/>
          <p:nvPr/>
        </p:nvSpPr>
        <p:spPr>
          <a:xfrm>
            <a:off x="4892040" y="1783080"/>
            <a:ext cx="3931920" cy="27432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7" name="Shape 22">
            <a:extLst>
              <a:ext uri="{FF2B5EF4-FFF2-40B4-BE49-F238E27FC236}">
                <a16:creationId xmlns:a16="http://schemas.microsoft.com/office/drawing/2014/main" id="{1D9AFF98-EBCD-7B20-B84F-97292D38F5AC}"/>
              </a:ext>
            </a:extLst>
          </p:cNvPr>
          <p:cNvSpPr/>
          <p:nvPr/>
        </p:nvSpPr>
        <p:spPr>
          <a:xfrm>
            <a:off x="457200" y="2587752"/>
            <a:ext cx="3931920" cy="27432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8" name="Shape 28">
            <a:extLst>
              <a:ext uri="{FF2B5EF4-FFF2-40B4-BE49-F238E27FC236}">
                <a16:creationId xmlns:a16="http://schemas.microsoft.com/office/drawing/2014/main" id="{F04E2B0A-0806-2C07-799E-8002981396CE}"/>
              </a:ext>
            </a:extLst>
          </p:cNvPr>
          <p:cNvSpPr/>
          <p:nvPr/>
        </p:nvSpPr>
        <p:spPr>
          <a:xfrm>
            <a:off x="4892040" y="2587752"/>
            <a:ext cx="3931920" cy="27432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9" name="Shape 34">
            <a:extLst>
              <a:ext uri="{FF2B5EF4-FFF2-40B4-BE49-F238E27FC236}">
                <a16:creationId xmlns:a16="http://schemas.microsoft.com/office/drawing/2014/main" id="{62D12BD3-C116-3388-E49C-01EB83C5019E}"/>
              </a:ext>
            </a:extLst>
          </p:cNvPr>
          <p:cNvSpPr/>
          <p:nvPr/>
        </p:nvSpPr>
        <p:spPr>
          <a:xfrm>
            <a:off x="457200" y="3392424"/>
            <a:ext cx="3931920" cy="27432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0" name="Shape 40">
            <a:extLst>
              <a:ext uri="{FF2B5EF4-FFF2-40B4-BE49-F238E27FC236}">
                <a16:creationId xmlns:a16="http://schemas.microsoft.com/office/drawing/2014/main" id="{B5E287A8-D7AC-D651-FCCA-0BB164AFB50E}"/>
              </a:ext>
            </a:extLst>
          </p:cNvPr>
          <p:cNvSpPr/>
          <p:nvPr/>
        </p:nvSpPr>
        <p:spPr>
          <a:xfrm>
            <a:off x="4892040" y="3392424"/>
            <a:ext cx="3931920" cy="27432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1" name="Shape 46">
            <a:extLst>
              <a:ext uri="{FF2B5EF4-FFF2-40B4-BE49-F238E27FC236}">
                <a16:creationId xmlns:a16="http://schemas.microsoft.com/office/drawing/2014/main" id="{F13BA135-22B8-1E37-1D9F-36E36B1740D0}"/>
              </a:ext>
            </a:extLst>
          </p:cNvPr>
          <p:cNvSpPr/>
          <p:nvPr/>
        </p:nvSpPr>
        <p:spPr>
          <a:xfrm>
            <a:off x="457200" y="4197096"/>
            <a:ext cx="3931920" cy="27432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2" name="Shape 52">
            <a:extLst>
              <a:ext uri="{FF2B5EF4-FFF2-40B4-BE49-F238E27FC236}">
                <a16:creationId xmlns:a16="http://schemas.microsoft.com/office/drawing/2014/main" id="{47A74D3C-145C-B02B-9640-D76B7B89CF49}"/>
              </a:ext>
            </a:extLst>
          </p:cNvPr>
          <p:cNvSpPr/>
          <p:nvPr/>
        </p:nvSpPr>
        <p:spPr>
          <a:xfrm>
            <a:off x="4892040" y="4197096"/>
            <a:ext cx="3931920" cy="27432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2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3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3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4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4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A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21945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🧠 Mind Map — Pourquoi les agriculteurs manifestent-ils ?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365760" y="84124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FFFFFF">
                    <a:alpha val="8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you name 5 reasons without looking at your notes?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365760" y="1298448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5 reasons why French farmers are protesting. Use the categories below as prompts: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365760" y="1737360"/>
            <a:ext cx="8412480" cy="530352"/>
          </a:xfrm>
          <a:prstGeom prst="rect">
            <a:avLst/>
          </a:prstGeom>
          <a:solidFill>
            <a:srgbClr val="F0FAF0"/>
          </a:solidFill>
          <a:ln w="6350">
            <a:solidFill>
              <a:srgbClr val="BBDD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02920" y="1773936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7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🇺🇸  Commerce international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520440" y="1773936"/>
            <a:ext cx="5120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 tariffs on wine? Ukrainian imports?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65760" y="2331720"/>
            <a:ext cx="8412480" cy="530352"/>
          </a:xfrm>
          <a:prstGeom prst="rect">
            <a:avLst/>
          </a:prstGeom>
          <a:solidFill>
            <a:srgbClr val="FAFAFA"/>
          </a:solidFill>
          <a:ln w="6350">
            <a:solidFill>
              <a:srgbClr val="BBDD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02920" y="2368296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7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🌿  Politiques environnementales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520440" y="2368296"/>
            <a:ext cx="5120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 rules? diquat? competitiveness?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365760" y="2926080"/>
            <a:ext cx="8412480" cy="530352"/>
          </a:xfrm>
          <a:prstGeom prst="rect">
            <a:avLst/>
          </a:prstGeom>
          <a:solidFill>
            <a:srgbClr val="F0FAF0"/>
          </a:solidFill>
          <a:ln w="6350">
            <a:solidFill>
              <a:srgbClr val="BBDD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502920" y="2962656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7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💰  Problèmes économiques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3520440" y="2962656"/>
            <a:ext cx="5120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Revenue? subsidies? production costs?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365760" y="3520440"/>
            <a:ext cx="8412480" cy="530352"/>
          </a:xfrm>
          <a:prstGeom prst="rect">
            <a:avLst/>
          </a:prstGeom>
          <a:solidFill>
            <a:srgbClr val="FAFAFA"/>
          </a:solidFill>
          <a:ln w="6350">
            <a:solidFill>
              <a:srgbClr val="BBDD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502920" y="3557016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7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🐄  Santé animale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3520440" y="3557016"/>
            <a:ext cx="5120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Government response to disease?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365760" y="4114800"/>
            <a:ext cx="8412480" cy="530352"/>
          </a:xfrm>
          <a:prstGeom prst="rect">
            <a:avLst/>
          </a:prstGeom>
          <a:solidFill>
            <a:srgbClr val="F0FAF0"/>
          </a:solidFill>
          <a:ln w="6350">
            <a:solidFill>
              <a:srgbClr val="BBDD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502920" y="4151376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7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🇧🇷  Accord Mercosur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3520440" y="4151376"/>
            <a:ext cx="5120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Standards? competition? food safety?</a:t>
            </a:r>
            <a:endParaRPr lang="en-US" sz="1200" dirty="0"/>
          </a:p>
        </p:txBody>
      </p:sp>
      <p:sp>
        <p:nvSpPr>
          <p:cNvPr id="24" name="Shape 16">
            <a:extLst>
              <a:ext uri="{FF2B5EF4-FFF2-40B4-BE49-F238E27FC236}">
                <a16:creationId xmlns:a16="http://schemas.microsoft.com/office/drawing/2014/main" id="{D6FD6ECD-C635-27DA-2784-639E03B003CB}"/>
              </a:ext>
            </a:extLst>
          </p:cNvPr>
          <p:cNvSpPr/>
          <p:nvPr/>
        </p:nvSpPr>
        <p:spPr>
          <a:xfrm>
            <a:off x="3520440" y="1865376"/>
            <a:ext cx="3931920" cy="27432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16">
            <a:extLst>
              <a:ext uri="{FF2B5EF4-FFF2-40B4-BE49-F238E27FC236}">
                <a16:creationId xmlns:a16="http://schemas.microsoft.com/office/drawing/2014/main" id="{26824172-A4B7-812D-03BB-EF089074B88A}"/>
              </a:ext>
            </a:extLst>
          </p:cNvPr>
          <p:cNvSpPr/>
          <p:nvPr/>
        </p:nvSpPr>
        <p:spPr>
          <a:xfrm>
            <a:off x="3520440" y="2468880"/>
            <a:ext cx="3931920" cy="27432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16">
            <a:extLst>
              <a:ext uri="{FF2B5EF4-FFF2-40B4-BE49-F238E27FC236}">
                <a16:creationId xmlns:a16="http://schemas.microsoft.com/office/drawing/2014/main" id="{5ED212FD-7AA9-A83F-CB65-29555BBFFF10}"/>
              </a:ext>
            </a:extLst>
          </p:cNvPr>
          <p:cNvSpPr/>
          <p:nvPr/>
        </p:nvSpPr>
        <p:spPr>
          <a:xfrm>
            <a:off x="3520440" y="3066259"/>
            <a:ext cx="3931920" cy="27432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16">
            <a:extLst>
              <a:ext uri="{FF2B5EF4-FFF2-40B4-BE49-F238E27FC236}">
                <a16:creationId xmlns:a16="http://schemas.microsoft.com/office/drawing/2014/main" id="{94C9DA29-79BC-D35D-2C72-C9B48C630EF9}"/>
              </a:ext>
            </a:extLst>
          </p:cNvPr>
          <p:cNvSpPr/>
          <p:nvPr/>
        </p:nvSpPr>
        <p:spPr>
          <a:xfrm>
            <a:off x="3520440" y="3671316"/>
            <a:ext cx="3931920" cy="27432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16">
            <a:extLst>
              <a:ext uri="{FF2B5EF4-FFF2-40B4-BE49-F238E27FC236}">
                <a16:creationId xmlns:a16="http://schemas.microsoft.com/office/drawing/2014/main" id="{A51D5D9A-A714-95F1-60F6-6CB684E09ECE}"/>
              </a:ext>
            </a:extLst>
          </p:cNvPr>
          <p:cNvSpPr/>
          <p:nvPr/>
        </p:nvSpPr>
        <p:spPr>
          <a:xfrm>
            <a:off x="3520440" y="4253254"/>
            <a:ext cx="3931920" cy="27432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ED29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0" cy="5143500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02920" y="0"/>
            <a:ext cx="502920" cy="51435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005840" y="0"/>
            <a:ext cx="502920" cy="5143500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737360" y="1097280"/>
            <a:ext cx="7040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500" dirty="0">
                <a:solidFill>
                  <a:srgbClr val="FF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 – MÉTHODES &amp; RAISONS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737360" y="1600200"/>
            <a:ext cx="70408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Grève :</a:t>
            </a:r>
            <a:endParaRPr lang="en-US" sz="5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A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21945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✅ Vrai ou Faux ? — Méthodes de Grève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365760" y="84124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FFFFFF">
                    <a:alpha val="8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True or False?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65760" y="1481328"/>
            <a:ext cx="8412480" cy="566928"/>
          </a:xfrm>
          <a:prstGeom prst="rect">
            <a:avLst/>
          </a:prstGeom>
          <a:solidFill>
            <a:srgbClr val="FFF0ED"/>
          </a:solidFill>
          <a:ln w="6350">
            <a:solidFill>
              <a:srgbClr val="F0C8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57200" y="1563624"/>
            <a:ext cx="393192" cy="393192"/>
          </a:xfrm>
          <a:prstGeom prst="ellipse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57200" y="1563624"/>
            <a:ext cx="3931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1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987552" y="1554480"/>
            <a:ext cx="5212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travailleurs peuvent occuper des usines pour manifester.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309360" y="1536192"/>
            <a:ext cx="2286000" cy="457200"/>
          </a:xfrm>
          <a:prstGeom prst="rect">
            <a:avLst/>
          </a:prstGeom>
          <a:solidFill>
            <a:srgbClr val="FF0000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>
              <a:solidFill>
                <a:srgbClr val="FFFF00"/>
              </a:solidFill>
            </a:endParaRPr>
          </a:p>
        </p:txBody>
      </p:sp>
      <p:sp>
        <p:nvSpPr>
          <p:cNvPr id="13" name="Text 11"/>
          <p:cNvSpPr/>
          <p:nvPr/>
        </p:nvSpPr>
        <p:spPr>
          <a:xfrm>
            <a:off x="6309360" y="153619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VRAI ✓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309360" y="153619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65760" y="2121408"/>
            <a:ext cx="8412480" cy="566928"/>
          </a:xfrm>
          <a:prstGeom prst="rect">
            <a:avLst/>
          </a:prstGeom>
          <a:solidFill>
            <a:srgbClr val="FFF8F8"/>
          </a:solidFill>
          <a:ln w="6350">
            <a:solidFill>
              <a:srgbClr val="F0C8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57200" y="2203704"/>
            <a:ext cx="393192" cy="393192"/>
          </a:xfrm>
          <a:prstGeom prst="ellipse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57200" y="2203704"/>
            <a:ext cx="3931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2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987552" y="2194560"/>
            <a:ext cx="5212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Manifester est toujours illégal en France.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6309360" y="2176272"/>
            <a:ext cx="2286000" cy="457200"/>
          </a:xfrm>
          <a:prstGeom prst="rect">
            <a:avLst/>
          </a:prstGeom>
          <a:solidFill>
            <a:srgbClr val="FF0000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>
              <a:solidFill>
                <a:srgbClr val="FFFF00"/>
              </a:solidFill>
            </a:endParaRPr>
          </a:p>
        </p:txBody>
      </p:sp>
      <p:sp>
        <p:nvSpPr>
          <p:cNvPr id="21" name="Text 19"/>
          <p:cNvSpPr/>
          <p:nvPr/>
        </p:nvSpPr>
        <p:spPr>
          <a:xfrm>
            <a:off x="6309360" y="217627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FAUX ✗ — C'est un droit légal depuis 1864</a:t>
            </a:r>
            <a:endParaRPr lang="en-US" sz="1000" dirty="0">
              <a:solidFill>
                <a:srgbClr val="FFFF00"/>
              </a:solidFill>
            </a:endParaRPr>
          </a:p>
        </p:txBody>
      </p:sp>
      <p:sp>
        <p:nvSpPr>
          <p:cNvPr id="23" name="Text 21"/>
          <p:cNvSpPr/>
          <p:nvPr/>
        </p:nvSpPr>
        <p:spPr>
          <a:xfrm>
            <a:off x="6309360" y="217627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65760" y="2761488"/>
            <a:ext cx="8412480" cy="566928"/>
          </a:xfrm>
          <a:prstGeom prst="rect">
            <a:avLst/>
          </a:prstGeom>
          <a:solidFill>
            <a:srgbClr val="FFF0ED"/>
          </a:solidFill>
          <a:ln w="6350">
            <a:solidFill>
              <a:srgbClr val="F0C8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457200" y="2843784"/>
            <a:ext cx="393192" cy="393192"/>
          </a:xfrm>
          <a:prstGeom prst="ellipse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57200" y="2843784"/>
            <a:ext cx="3931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3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987552" y="2834640"/>
            <a:ext cx="5212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 grève des transports peut perturber la vie des gens.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6309360" y="2816352"/>
            <a:ext cx="2286000" cy="457200"/>
          </a:xfrm>
          <a:prstGeom prst="rect">
            <a:avLst/>
          </a:prstGeom>
          <a:solidFill>
            <a:srgbClr val="FF0000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>
              <a:solidFill>
                <a:srgbClr val="FFFF00"/>
              </a:solidFill>
            </a:endParaRPr>
          </a:p>
        </p:txBody>
      </p:sp>
      <p:sp>
        <p:nvSpPr>
          <p:cNvPr id="29" name="Text 27"/>
          <p:cNvSpPr/>
          <p:nvPr/>
        </p:nvSpPr>
        <p:spPr>
          <a:xfrm>
            <a:off x="6309360" y="281635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VRAI ✓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6309360" y="281635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365760" y="3401568"/>
            <a:ext cx="8412480" cy="566928"/>
          </a:xfrm>
          <a:prstGeom prst="rect">
            <a:avLst/>
          </a:prstGeom>
          <a:solidFill>
            <a:srgbClr val="FFF8F8"/>
          </a:solidFill>
          <a:ln w="6350">
            <a:solidFill>
              <a:srgbClr val="F0C8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457200" y="3483864"/>
            <a:ext cx="393192" cy="393192"/>
          </a:xfrm>
          <a:prstGeom prst="ellipse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457200" y="3483864"/>
            <a:ext cx="3931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4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987552" y="3474720"/>
            <a:ext cx="5212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syndicats défendent les intérêts des employeurs.</a:t>
            </a:r>
            <a:endParaRPr lang="en-US" sz="1300" dirty="0"/>
          </a:p>
        </p:txBody>
      </p:sp>
      <p:sp>
        <p:nvSpPr>
          <p:cNvPr id="36" name="Shape 34"/>
          <p:cNvSpPr/>
          <p:nvPr/>
        </p:nvSpPr>
        <p:spPr>
          <a:xfrm>
            <a:off x="6309360" y="3456432"/>
            <a:ext cx="2286000" cy="457200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6309360" y="3456432"/>
            <a:ext cx="2286000" cy="457200"/>
          </a:xfrm>
          <a:prstGeom prst="rect">
            <a:avLst/>
          </a:prstGeom>
          <a:solidFill>
            <a:srgbClr val="FF0000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FAUX ✗ — Ils défendent les droits des travailleurs</a:t>
            </a:r>
            <a:endParaRPr lang="en-US" sz="1000" dirty="0">
              <a:solidFill>
                <a:srgbClr val="FFFF00"/>
              </a:solidFill>
            </a:endParaRPr>
          </a:p>
        </p:txBody>
      </p:sp>
      <p:sp>
        <p:nvSpPr>
          <p:cNvPr id="39" name="Text 37"/>
          <p:cNvSpPr/>
          <p:nvPr/>
        </p:nvSpPr>
        <p:spPr>
          <a:xfrm>
            <a:off x="6309360" y="345643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365760" y="4041648"/>
            <a:ext cx="8412480" cy="566928"/>
          </a:xfrm>
          <a:prstGeom prst="rect">
            <a:avLst/>
          </a:prstGeom>
          <a:solidFill>
            <a:srgbClr val="FFF0ED"/>
          </a:solidFill>
          <a:ln w="6350">
            <a:solidFill>
              <a:srgbClr val="F0C8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Shape 39"/>
          <p:cNvSpPr/>
          <p:nvPr/>
        </p:nvSpPr>
        <p:spPr>
          <a:xfrm>
            <a:off x="457200" y="4123944"/>
            <a:ext cx="393192" cy="393192"/>
          </a:xfrm>
          <a:prstGeom prst="ellipse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457200" y="4123944"/>
            <a:ext cx="3931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5</a:t>
            </a:r>
            <a:endParaRPr lang="en-US" sz="1300" dirty="0"/>
          </a:p>
        </p:txBody>
      </p:sp>
      <p:sp>
        <p:nvSpPr>
          <p:cNvPr id="43" name="Text 41"/>
          <p:cNvSpPr/>
          <p:nvPr/>
        </p:nvSpPr>
        <p:spPr>
          <a:xfrm>
            <a:off x="987552" y="4114800"/>
            <a:ext cx="5212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agriculteurs brûlent des pneus pendant les manifestations.</a:t>
            </a:r>
            <a:endParaRPr lang="en-US" sz="1300" dirty="0"/>
          </a:p>
        </p:txBody>
      </p:sp>
      <p:sp>
        <p:nvSpPr>
          <p:cNvPr id="44" name="Shape 42"/>
          <p:cNvSpPr/>
          <p:nvPr/>
        </p:nvSpPr>
        <p:spPr>
          <a:xfrm>
            <a:off x="6309360" y="4096512"/>
            <a:ext cx="2286000" cy="457200"/>
          </a:xfrm>
          <a:prstGeom prst="rect">
            <a:avLst/>
          </a:prstGeom>
          <a:solidFill>
            <a:srgbClr val="FF0000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>
              <a:solidFill>
                <a:srgbClr val="FFFF00"/>
              </a:solidFill>
            </a:endParaRPr>
          </a:p>
        </p:txBody>
      </p:sp>
      <p:sp>
        <p:nvSpPr>
          <p:cNvPr id="45" name="Text 43"/>
          <p:cNvSpPr/>
          <p:nvPr/>
        </p:nvSpPr>
        <p:spPr>
          <a:xfrm>
            <a:off x="6309360" y="409651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VRAI ✓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6309360" y="409651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CC00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Teacher: Click the 🔒 REVEAL boxes &amp; DELETE them to show answers</a:t>
            </a:r>
            <a:endParaRPr lang="en-US" sz="950" dirty="0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38A5440F-51B0-3AEC-5CA0-D9FB0948CD1B}"/>
              </a:ext>
            </a:extLst>
          </p:cNvPr>
          <p:cNvGrpSpPr/>
          <p:nvPr/>
        </p:nvGrpSpPr>
        <p:grpSpPr>
          <a:xfrm>
            <a:off x="6309360" y="1545336"/>
            <a:ext cx="2286000" cy="457200"/>
            <a:chOff x="6309360" y="1536192"/>
            <a:chExt cx="2286000" cy="457200"/>
          </a:xfrm>
        </p:grpSpPr>
        <p:sp>
          <p:nvSpPr>
            <p:cNvPr id="50" name="Shape 12">
              <a:extLst>
                <a:ext uri="{FF2B5EF4-FFF2-40B4-BE49-F238E27FC236}">
                  <a16:creationId xmlns:a16="http://schemas.microsoft.com/office/drawing/2014/main" id="{E2BBCCD3-58B0-08B3-312C-4819DEF8E15A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4FD2E61B-8F2F-F57D-2D86-3A10523A5D63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2725EA40-8D9D-0C6A-5FB0-CC9EDFE9068D}"/>
              </a:ext>
            </a:extLst>
          </p:cNvPr>
          <p:cNvGrpSpPr/>
          <p:nvPr/>
        </p:nvGrpSpPr>
        <p:grpSpPr>
          <a:xfrm>
            <a:off x="6309360" y="2185416"/>
            <a:ext cx="2286000" cy="457200"/>
            <a:chOff x="6309360" y="1536192"/>
            <a:chExt cx="2286000" cy="457200"/>
          </a:xfrm>
        </p:grpSpPr>
        <p:sp>
          <p:nvSpPr>
            <p:cNvPr id="53" name="Shape 12">
              <a:extLst>
                <a:ext uri="{FF2B5EF4-FFF2-40B4-BE49-F238E27FC236}">
                  <a16:creationId xmlns:a16="http://schemas.microsoft.com/office/drawing/2014/main" id="{7CCEFBDE-1773-F93A-F725-17A4F68A2E3F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CE2B2480-138F-97B3-3D4D-34A6A851077B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F3202B6B-1F3F-1E5B-141A-1095D8CCC555}"/>
              </a:ext>
            </a:extLst>
          </p:cNvPr>
          <p:cNvGrpSpPr/>
          <p:nvPr/>
        </p:nvGrpSpPr>
        <p:grpSpPr>
          <a:xfrm>
            <a:off x="6309360" y="2832801"/>
            <a:ext cx="2286000" cy="457200"/>
            <a:chOff x="6309360" y="1536192"/>
            <a:chExt cx="2286000" cy="457200"/>
          </a:xfrm>
        </p:grpSpPr>
        <p:sp>
          <p:nvSpPr>
            <p:cNvPr id="56" name="Shape 12">
              <a:extLst>
                <a:ext uri="{FF2B5EF4-FFF2-40B4-BE49-F238E27FC236}">
                  <a16:creationId xmlns:a16="http://schemas.microsoft.com/office/drawing/2014/main" id="{7B14B7D8-03A3-DF13-7B97-3DCB9904C10E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204D95F3-3468-682D-2322-6B52232CFC1D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A76B713C-731A-7291-D0A5-4349C13C1E69}"/>
              </a:ext>
            </a:extLst>
          </p:cNvPr>
          <p:cNvGrpSpPr/>
          <p:nvPr/>
        </p:nvGrpSpPr>
        <p:grpSpPr>
          <a:xfrm>
            <a:off x="6309360" y="3472881"/>
            <a:ext cx="2286000" cy="457200"/>
            <a:chOff x="6309360" y="1536192"/>
            <a:chExt cx="2286000" cy="457200"/>
          </a:xfrm>
        </p:grpSpPr>
        <p:sp>
          <p:nvSpPr>
            <p:cNvPr id="59" name="Shape 12">
              <a:extLst>
                <a:ext uri="{FF2B5EF4-FFF2-40B4-BE49-F238E27FC236}">
                  <a16:creationId xmlns:a16="http://schemas.microsoft.com/office/drawing/2014/main" id="{1070C6D3-42C3-5314-9D11-788F1E82F80F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BAB2C2CE-AA60-DAD2-7FBC-A875A1D2E783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ED1137F8-75FC-2D33-3D46-0387AD5E887A}"/>
              </a:ext>
            </a:extLst>
          </p:cNvPr>
          <p:cNvGrpSpPr/>
          <p:nvPr/>
        </p:nvGrpSpPr>
        <p:grpSpPr>
          <a:xfrm>
            <a:off x="6309360" y="4105656"/>
            <a:ext cx="2286000" cy="457200"/>
            <a:chOff x="6309360" y="1536192"/>
            <a:chExt cx="2286000" cy="457200"/>
          </a:xfrm>
        </p:grpSpPr>
        <p:sp>
          <p:nvSpPr>
            <p:cNvPr id="62" name="Shape 12">
              <a:extLst>
                <a:ext uri="{FF2B5EF4-FFF2-40B4-BE49-F238E27FC236}">
                  <a16:creationId xmlns:a16="http://schemas.microsoft.com/office/drawing/2014/main" id="{6C3891D3-5E61-3D6C-E828-45EBEFFF61F2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F922B3D7-6635-92E9-8E0D-09FE64E44BEE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A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21945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🎯 QCM — Raisons &amp; Méthodes de Grève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365760" y="84124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FFFFFF">
                    <a:alpha val="8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Choose the correct answer!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365760" y="1444752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 Quel est le rôle principal des syndicats ?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65760" y="1746504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(What is the main role of trade unions?)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65760" y="1965960"/>
            <a:ext cx="4160520" cy="301752"/>
          </a:xfrm>
          <a:prstGeom prst="rect">
            <a:avLst/>
          </a:prstGeom>
          <a:solidFill>
            <a:srgbClr val="FFF5F5"/>
          </a:solidFill>
          <a:ln w="6350">
            <a:solidFill>
              <a:srgbClr val="EEC8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57200" y="196596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Représenter les employeurs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754880" y="1965960"/>
            <a:ext cx="4160520" cy="301752"/>
          </a:xfrm>
          <a:prstGeom prst="rect">
            <a:avLst/>
          </a:prstGeom>
          <a:solidFill>
            <a:srgbClr val="FFF5F5"/>
          </a:solidFill>
          <a:ln w="6350">
            <a:solidFill>
              <a:srgbClr val="EEC8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846320" y="196596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Défendre les droits des travailleurs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8503920" y="1984248"/>
            <a:ext cx="320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365760" y="2313432"/>
            <a:ext cx="4160520" cy="301752"/>
          </a:xfrm>
          <a:prstGeom prst="rect">
            <a:avLst/>
          </a:prstGeom>
          <a:solidFill>
            <a:srgbClr val="FFF5F5"/>
          </a:solidFill>
          <a:ln w="6350">
            <a:solidFill>
              <a:srgbClr val="EEC8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57200" y="231343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Gérer les finances de l'État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4754880" y="2313432"/>
            <a:ext cx="4160520" cy="301752"/>
          </a:xfrm>
          <a:prstGeom prst="rect">
            <a:avLst/>
          </a:prstGeom>
          <a:solidFill>
            <a:srgbClr val="FFF5F5"/>
          </a:solidFill>
          <a:ln w="6350">
            <a:solidFill>
              <a:srgbClr val="EEC8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846320" y="231343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Organiser les élections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365760" y="2542032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 Pour quelle raison principale les travailleurs font-ils grève ?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365760" y="2843784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(Why do workers mainly go on strike?)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65760" y="3063240"/>
            <a:ext cx="4160520" cy="301752"/>
          </a:xfrm>
          <a:prstGeom prst="rect">
            <a:avLst/>
          </a:prstGeom>
          <a:solidFill>
            <a:srgbClr val="FFF5F5"/>
          </a:solidFill>
          <a:ln w="6350">
            <a:solidFill>
              <a:srgbClr val="EEC8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57200" y="306324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Pour des vacances supplémentaires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4754880" y="3063240"/>
            <a:ext cx="4160520" cy="301752"/>
          </a:xfrm>
          <a:prstGeom prst="rect">
            <a:avLst/>
          </a:prstGeom>
          <a:solidFill>
            <a:srgbClr val="FFF5F5"/>
          </a:solidFill>
          <a:ln w="6350">
            <a:solidFill>
              <a:srgbClr val="EEC8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846320" y="306324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Pour une augmentation de salaire ou de meilleures conditions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8503920" y="3081528"/>
            <a:ext cx="320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8503920" y="3081528"/>
            <a:ext cx="320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365760" y="3410712"/>
            <a:ext cx="4160520" cy="301752"/>
          </a:xfrm>
          <a:prstGeom prst="rect">
            <a:avLst/>
          </a:prstGeom>
          <a:solidFill>
            <a:srgbClr val="FFF5F5"/>
          </a:solidFill>
          <a:ln w="6350">
            <a:solidFill>
              <a:srgbClr val="EEC8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457200" y="341071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Pour protester contre les impôts</a:t>
            </a:r>
            <a:endParaRPr lang="en-US" sz="1150" dirty="0"/>
          </a:p>
        </p:txBody>
      </p:sp>
      <p:sp>
        <p:nvSpPr>
          <p:cNvPr id="34" name="Shape 32"/>
          <p:cNvSpPr/>
          <p:nvPr/>
        </p:nvSpPr>
        <p:spPr>
          <a:xfrm>
            <a:off x="4754880" y="3410712"/>
            <a:ext cx="4160520" cy="301752"/>
          </a:xfrm>
          <a:prstGeom prst="rect">
            <a:avLst/>
          </a:prstGeom>
          <a:solidFill>
            <a:srgbClr val="FFF5F5"/>
          </a:solidFill>
          <a:ln w="6350">
            <a:solidFill>
              <a:srgbClr val="EEC8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4846320" y="341071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Pour montrer leur solidarité avec les étudiants</a:t>
            </a:r>
            <a:endParaRPr lang="en-US" sz="1150" dirty="0"/>
          </a:p>
        </p:txBody>
      </p:sp>
      <p:sp>
        <p:nvSpPr>
          <p:cNvPr id="36" name="Text 34"/>
          <p:cNvSpPr/>
          <p:nvPr/>
        </p:nvSpPr>
        <p:spPr>
          <a:xfrm>
            <a:off x="365760" y="3639312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 Quel problème peut causer une grève des transports ?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365760" y="3941064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(What problem can a transport strike cause?)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365760" y="4160520"/>
            <a:ext cx="4160520" cy="301752"/>
          </a:xfrm>
          <a:prstGeom prst="rect">
            <a:avLst/>
          </a:prstGeom>
          <a:solidFill>
            <a:srgbClr val="FFF5F5"/>
          </a:solidFill>
          <a:ln w="6350">
            <a:solidFill>
              <a:srgbClr val="EEC8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457200" y="416052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Une augmentation du prix de l'essence</a:t>
            </a:r>
            <a:endParaRPr lang="en-US" sz="1150" dirty="0"/>
          </a:p>
        </p:txBody>
      </p:sp>
      <p:sp>
        <p:nvSpPr>
          <p:cNvPr id="40" name="Shape 38"/>
          <p:cNvSpPr/>
          <p:nvPr/>
        </p:nvSpPr>
        <p:spPr>
          <a:xfrm>
            <a:off x="4754880" y="4160520"/>
            <a:ext cx="4160520" cy="301752"/>
          </a:xfrm>
          <a:prstGeom prst="rect">
            <a:avLst/>
          </a:prstGeom>
          <a:solidFill>
            <a:srgbClr val="FFF5F5"/>
          </a:solidFill>
          <a:ln w="6350">
            <a:solidFill>
              <a:srgbClr val="EEC8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4846320" y="416052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Un cauchemar logistique pour les gens</a:t>
            </a:r>
            <a:endParaRPr lang="en-US" sz="1150" dirty="0"/>
          </a:p>
        </p:txBody>
      </p:sp>
      <p:sp>
        <p:nvSpPr>
          <p:cNvPr id="43" name="Text 41"/>
          <p:cNvSpPr/>
          <p:nvPr/>
        </p:nvSpPr>
        <p:spPr>
          <a:xfrm>
            <a:off x="8503920" y="4178808"/>
            <a:ext cx="320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400" dirty="0"/>
          </a:p>
        </p:txBody>
      </p:sp>
      <p:sp>
        <p:nvSpPr>
          <p:cNvPr id="46" name="Shape 44"/>
          <p:cNvSpPr/>
          <p:nvPr/>
        </p:nvSpPr>
        <p:spPr>
          <a:xfrm>
            <a:off x="365760" y="4507992"/>
            <a:ext cx="4160520" cy="301752"/>
          </a:xfrm>
          <a:prstGeom prst="rect">
            <a:avLst/>
          </a:prstGeom>
          <a:solidFill>
            <a:srgbClr val="FFF5F5"/>
          </a:solidFill>
          <a:ln w="6350">
            <a:solidFill>
              <a:srgbClr val="EEC8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457200" y="450799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Une coupure d'électricité</a:t>
            </a:r>
            <a:endParaRPr lang="en-US" sz="1150" dirty="0"/>
          </a:p>
        </p:txBody>
      </p:sp>
      <p:sp>
        <p:nvSpPr>
          <p:cNvPr id="48" name="Shape 46"/>
          <p:cNvSpPr/>
          <p:nvPr/>
        </p:nvSpPr>
        <p:spPr>
          <a:xfrm>
            <a:off x="4754880" y="4507992"/>
            <a:ext cx="4160520" cy="301752"/>
          </a:xfrm>
          <a:prstGeom prst="rect">
            <a:avLst/>
          </a:prstGeom>
          <a:solidFill>
            <a:srgbClr val="FFF5F5"/>
          </a:solidFill>
          <a:ln w="6350">
            <a:solidFill>
              <a:srgbClr val="EEC8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4846320" y="450799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Une fermeture des frontières</a:t>
            </a:r>
            <a:endParaRPr lang="en-US" sz="1150" dirty="0"/>
          </a:p>
        </p:txBody>
      </p:sp>
      <p:sp>
        <p:nvSpPr>
          <p:cNvPr id="50" name="Text 48"/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CC00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Teacher: Click the 🔒 REVEAL boxes &amp; DELETE them to show answers</a:t>
            </a:r>
            <a:endParaRPr lang="en-US" sz="950" dirty="0"/>
          </a:p>
        </p:txBody>
      </p:sp>
      <p:sp>
        <p:nvSpPr>
          <p:cNvPr id="51" name="Text 29">
            <a:extLst>
              <a:ext uri="{FF2B5EF4-FFF2-40B4-BE49-F238E27FC236}">
                <a16:creationId xmlns:a16="http://schemas.microsoft.com/office/drawing/2014/main" id="{9CAC5FF0-0B74-C119-263C-55E2726C418A}"/>
              </a:ext>
            </a:extLst>
          </p:cNvPr>
          <p:cNvSpPr/>
          <p:nvPr/>
        </p:nvSpPr>
        <p:spPr>
          <a:xfrm>
            <a:off x="8595360" y="1970877"/>
            <a:ext cx="320040" cy="274320"/>
          </a:xfrm>
          <a:prstGeom prst="rect">
            <a:avLst/>
          </a:prstGeom>
          <a:solidFill>
            <a:srgbClr val="FF0000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52" name="Text 29">
            <a:extLst>
              <a:ext uri="{FF2B5EF4-FFF2-40B4-BE49-F238E27FC236}">
                <a16:creationId xmlns:a16="http://schemas.microsoft.com/office/drawing/2014/main" id="{9AC4D68E-FAE0-424F-85E6-F3773049C19E}"/>
              </a:ext>
            </a:extLst>
          </p:cNvPr>
          <p:cNvSpPr/>
          <p:nvPr/>
        </p:nvSpPr>
        <p:spPr>
          <a:xfrm>
            <a:off x="8595360" y="3081528"/>
            <a:ext cx="320040" cy="274320"/>
          </a:xfrm>
          <a:prstGeom prst="rect">
            <a:avLst/>
          </a:prstGeom>
          <a:solidFill>
            <a:srgbClr val="FF0000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53" name="Text 29">
            <a:extLst>
              <a:ext uri="{FF2B5EF4-FFF2-40B4-BE49-F238E27FC236}">
                <a16:creationId xmlns:a16="http://schemas.microsoft.com/office/drawing/2014/main" id="{D565E28E-EFAE-CA16-F485-4C26ADDC1343}"/>
              </a:ext>
            </a:extLst>
          </p:cNvPr>
          <p:cNvSpPr/>
          <p:nvPr/>
        </p:nvSpPr>
        <p:spPr>
          <a:xfrm>
            <a:off x="8618220" y="4148874"/>
            <a:ext cx="320040" cy="274320"/>
          </a:xfrm>
          <a:prstGeom prst="rect">
            <a:avLst/>
          </a:prstGeom>
          <a:solidFill>
            <a:srgbClr val="FF0000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</a:t>
            </a:r>
            <a:endParaRPr lang="en-US" sz="1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2" grpId="0" animBg="1"/>
      <p:bldP spid="5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A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21945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☑️ Coche les bonnes réponses — Comment manifester ?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365760" y="84124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FFFFFF">
                    <a:alpha val="8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Tick ALL correct methods of protest (some are distractors!)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65760" y="1481328"/>
            <a:ext cx="4160520" cy="713232"/>
          </a:xfrm>
          <a:prstGeom prst="rect">
            <a:avLst/>
          </a:prstGeom>
          <a:solidFill>
            <a:srgbClr val="FFF5F5"/>
          </a:solidFill>
          <a:ln w="10160">
            <a:solidFill>
              <a:srgbClr val="EEC8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75488" y="1517904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🚜  Installer des barrages routiers sur les autoroutes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005072" y="1627632"/>
            <a:ext cx="411480" cy="41148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005072" y="162763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4005072" y="1627632"/>
            <a:ext cx="411480" cy="41148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005072" y="162763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800600" y="1481328"/>
            <a:ext cx="4160520" cy="713232"/>
          </a:xfrm>
          <a:prstGeom prst="rect">
            <a:avLst/>
          </a:prstGeom>
          <a:solidFill>
            <a:srgbClr val="FFF5F5"/>
          </a:solidFill>
          <a:ln w="10160">
            <a:solidFill>
              <a:srgbClr val="EEC8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910328" y="1517904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🏖️  Refuser de travailler pendant les congés payés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8439912" y="1627632"/>
            <a:ext cx="411480" cy="411480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8439912" y="162763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8439912" y="1627632"/>
            <a:ext cx="411480" cy="41148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8439912" y="162763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65760" y="2304288"/>
            <a:ext cx="4160520" cy="713232"/>
          </a:xfrm>
          <a:prstGeom prst="rect">
            <a:avLst/>
          </a:prstGeom>
          <a:solidFill>
            <a:srgbClr val="FFF5F5"/>
          </a:solidFill>
          <a:ln w="10160">
            <a:solidFill>
              <a:srgbClr val="EEC8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75488" y="2340864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💩  Déverser du fumier devant les bâtiments gouvernementaux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4005072" y="2450592"/>
            <a:ext cx="411480" cy="41148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005072" y="245059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4005072" y="2450592"/>
            <a:ext cx="411480" cy="41148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005072" y="245059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800600" y="2304288"/>
            <a:ext cx="4160520" cy="713232"/>
          </a:xfrm>
          <a:prstGeom prst="rect">
            <a:avLst/>
          </a:prstGeom>
          <a:solidFill>
            <a:srgbClr val="FFF5F5"/>
          </a:solidFill>
          <a:ln w="10160">
            <a:solidFill>
              <a:srgbClr val="EEC8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910328" y="2340864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🔥  Brûler des pneus dans les rues</a:t>
            </a:r>
            <a:endParaRPr lang="en-US" sz="1150" dirty="0"/>
          </a:p>
        </p:txBody>
      </p:sp>
      <p:sp>
        <p:nvSpPr>
          <p:cNvPr id="28" name="Shape 26"/>
          <p:cNvSpPr/>
          <p:nvPr/>
        </p:nvSpPr>
        <p:spPr>
          <a:xfrm>
            <a:off x="8439912" y="2450592"/>
            <a:ext cx="411480" cy="41148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8439912" y="245059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8439912" y="2450592"/>
            <a:ext cx="411480" cy="41148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8439912" y="245059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365760" y="3127248"/>
            <a:ext cx="4160520" cy="713232"/>
          </a:xfrm>
          <a:prstGeom prst="rect">
            <a:avLst/>
          </a:prstGeom>
          <a:solidFill>
            <a:srgbClr val="FFF5F5"/>
          </a:solidFill>
          <a:ln w="10160">
            <a:solidFill>
              <a:srgbClr val="EEC8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475488" y="3163824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✈️  Boycotter les voyages en avion</a:t>
            </a:r>
            <a:endParaRPr lang="en-US" sz="1150" dirty="0"/>
          </a:p>
        </p:txBody>
      </p:sp>
      <p:sp>
        <p:nvSpPr>
          <p:cNvPr id="34" name="Shape 32"/>
          <p:cNvSpPr/>
          <p:nvPr/>
        </p:nvSpPr>
        <p:spPr>
          <a:xfrm>
            <a:off x="4005072" y="3273552"/>
            <a:ext cx="411480" cy="411480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4005072" y="327355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600" dirty="0"/>
          </a:p>
        </p:txBody>
      </p:sp>
      <p:sp>
        <p:nvSpPr>
          <p:cNvPr id="36" name="Shape 34"/>
          <p:cNvSpPr/>
          <p:nvPr/>
        </p:nvSpPr>
        <p:spPr>
          <a:xfrm>
            <a:off x="4005072" y="3273552"/>
            <a:ext cx="411480" cy="41148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4005072" y="327355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4800600" y="3127248"/>
            <a:ext cx="4160520" cy="713232"/>
          </a:xfrm>
          <a:prstGeom prst="rect">
            <a:avLst/>
          </a:prstGeom>
          <a:solidFill>
            <a:srgbClr val="FFF5F5"/>
          </a:solidFill>
          <a:ln w="10160">
            <a:solidFill>
              <a:srgbClr val="EEC8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4910328" y="3163824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🚛  Bloquer la circulation avec des tracteurs</a:t>
            </a:r>
            <a:endParaRPr lang="en-US" sz="1150" dirty="0"/>
          </a:p>
        </p:txBody>
      </p:sp>
      <p:sp>
        <p:nvSpPr>
          <p:cNvPr id="40" name="Shape 38"/>
          <p:cNvSpPr/>
          <p:nvPr/>
        </p:nvSpPr>
        <p:spPr>
          <a:xfrm>
            <a:off x="8439912" y="3273552"/>
            <a:ext cx="411480" cy="41148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8439912" y="327355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42" name="Shape 40"/>
          <p:cNvSpPr/>
          <p:nvPr/>
        </p:nvSpPr>
        <p:spPr>
          <a:xfrm>
            <a:off x="8439912" y="3273552"/>
            <a:ext cx="411480" cy="41148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8439912" y="327355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365760" y="3950208"/>
            <a:ext cx="4160520" cy="713232"/>
          </a:xfrm>
          <a:prstGeom prst="rect">
            <a:avLst/>
          </a:prstGeom>
          <a:solidFill>
            <a:srgbClr val="FFF5F5"/>
          </a:solidFill>
          <a:ln w="10160">
            <a:solidFill>
              <a:srgbClr val="EEC8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475488" y="3986784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🏛️  Occuper des usines</a:t>
            </a:r>
            <a:endParaRPr lang="en-US" sz="1150" dirty="0"/>
          </a:p>
        </p:txBody>
      </p:sp>
      <p:sp>
        <p:nvSpPr>
          <p:cNvPr id="46" name="Shape 44"/>
          <p:cNvSpPr/>
          <p:nvPr/>
        </p:nvSpPr>
        <p:spPr>
          <a:xfrm>
            <a:off x="4005072" y="4096512"/>
            <a:ext cx="411480" cy="41148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4005072" y="409651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48" name="Shape 46"/>
          <p:cNvSpPr/>
          <p:nvPr/>
        </p:nvSpPr>
        <p:spPr>
          <a:xfrm>
            <a:off x="4005072" y="4096512"/>
            <a:ext cx="411480" cy="41148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4005072" y="409651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50" name="Shape 48"/>
          <p:cNvSpPr/>
          <p:nvPr/>
        </p:nvSpPr>
        <p:spPr>
          <a:xfrm>
            <a:off x="4800600" y="3950208"/>
            <a:ext cx="4160520" cy="713232"/>
          </a:xfrm>
          <a:prstGeom prst="rect">
            <a:avLst/>
          </a:prstGeom>
          <a:solidFill>
            <a:srgbClr val="FFF5F5"/>
          </a:solidFill>
          <a:ln w="10160">
            <a:solidFill>
              <a:srgbClr val="EEC8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49"/>
          <p:cNvSpPr/>
          <p:nvPr/>
        </p:nvSpPr>
        <p:spPr>
          <a:xfrm>
            <a:off x="4910328" y="3986784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🎵  Organiser des concerts dans les villes</a:t>
            </a:r>
            <a:endParaRPr lang="en-US" sz="1150" dirty="0"/>
          </a:p>
        </p:txBody>
      </p:sp>
      <p:sp>
        <p:nvSpPr>
          <p:cNvPr id="52" name="Shape 50"/>
          <p:cNvSpPr/>
          <p:nvPr/>
        </p:nvSpPr>
        <p:spPr>
          <a:xfrm>
            <a:off x="8439912" y="4096512"/>
            <a:ext cx="411480" cy="411480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1"/>
          <p:cNvSpPr/>
          <p:nvPr/>
        </p:nvSpPr>
        <p:spPr>
          <a:xfrm>
            <a:off x="8439912" y="409651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600" dirty="0"/>
          </a:p>
        </p:txBody>
      </p:sp>
      <p:sp>
        <p:nvSpPr>
          <p:cNvPr id="54" name="Shape 52"/>
          <p:cNvSpPr/>
          <p:nvPr/>
        </p:nvSpPr>
        <p:spPr>
          <a:xfrm>
            <a:off x="8439912" y="4096512"/>
            <a:ext cx="411480" cy="41148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Text 53"/>
          <p:cNvSpPr/>
          <p:nvPr/>
        </p:nvSpPr>
        <p:spPr>
          <a:xfrm>
            <a:off x="8439912" y="409651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56" name="Text 54"/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CC00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Teacher: Click the 🔒 REVEAL boxes &amp; DELETE them to show answers</a:t>
            </a:r>
            <a:endParaRPr lang="en-US" sz="95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8" grpId="0" animBg="1"/>
      <p:bldP spid="24" grpId="0" animBg="1"/>
      <p:bldP spid="30" grpId="0" animBg="1"/>
      <p:bldP spid="36" grpId="0" animBg="1"/>
      <p:bldP spid="42" grpId="0" animBg="1"/>
      <p:bldP spid="48" grpId="0" animBg="1"/>
      <p:bldP spid="5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E4E77E-511A-8E76-29E8-D6286D1BA2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8FBE516C-2740-3525-958D-D678D97DD7B9}"/>
              </a:ext>
            </a:extLst>
          </p:cNvPr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4CA6831D-07E1-38AB-A36B-612138243C68}"/>
              </a:ext>
            </a:extLst>
          </p:cNvPr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3048DFE8-EE83-88D2-8322-B5FCE8937CF3}"/>
              </a:ext>
            </a:extLst>
          </p:cNvPr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AD723CAA-EE98-D822-3720-8B94DE1E84F6}"/>
              </a:ext>
            </a:extLst>
          </p:cNvPr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47F3D64C-CE3B-A3A9-87B5-36FA4B036EE4}"/>
              </a:ext>
            </a:extLst>
          </p:cNvPr>
          <p:cNvSpPr/>
          <p:nvPr/>
        </p:nvSpPr>
        <p:spPr>
          <a:xfrm>
            <a:off x="365760" y="21945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📚 Vocabulaire Essentiel — La Grève</a:t>
            </a:r>
            <a:endParaRPr lang="en-US" sz="24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B6468132-F73B-61BD-E50F-A842C0B70A53}"/>
              </a:ext>
            </a:extLst>
          </p:cNvPr>
          <p:cNvSpPr/>
          <p:nvPr/>
        </p:nvSpPr>
        <p:spPr>
          <a:xfrm>
            <a:off x="365760" y="84124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FFFFFF">
                    <a:alpha val="8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words and phrases you MUST know!</a:t>
            </a:r>
            <a:endParaRPr lang="en-US" sz="1150" dirty="0"/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0E477AEC-0076-9A89-A1F9-38E7D475A4BA}"/>
              </a:ext>
            </a:extLst>
          </p:cNvPr>
          <p:cNvSpPr/>
          <p:nvPr/>
        </p:nvSpPr>
        <p:spPr>
          <a:xfrm>
            <a:off x="365760" y="1481328"/>
            <a:ext cx="4160520" cy="585216"/>
          </a:xfrm>
          <a:prstGeom prst="rect">
            <a:avLst/>
          </a:prstGeom>
          <a:solidFill>
            <a:srgbClr val="EEF2FF"/>
          </a:solidFill>
          <a:ln w="6350">
            <a:solidFill>
              <a:srgbClr val="C0C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37CA84E2-D84E-F7E8-847D-45D117D76AC7}"/>
              </a:ext>
            </a:extLst>
          </p:cNvPr>
          <p:cNvSpPr/>
          <p:nvPr/>
        </p:nvSpPr>
        <p:spPr>
          <a:xfrm>
            <a:off x="457200" y="1517904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La grève</a:t>
            </a:r>
            <a:endParaRPr lang="en-US" sz="1300" dirty="0"/>
          </a:p>
        </p:txBody>
      </p:sp>
      <p:sp>
        <p:nvSpPr>
          <p:cNvPr id="10" name="Text 8">
            <a:extLst>
              <a:ext uri="{FF2B5EF4-FFF2-40B4-BE49-F238E27FC236}">
                <a16:creationId xmlns:a16="http://schemas.microsoft.com/office/drawing/2014/main" id="{989CD0A1-E21D-A518-0251-C7409E506F98}"/>
              </a:ext>
            </a:extLst>
          </p:cNvPr>
          <p:cNvSpPr/>
          <p:nvPr/>
        </p:nvSpPr>
        <p:spPr>
          <a:xfrm>
            <a:off x="457200" y="1783080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Strike / industrial action</a:t>
            </a:r>
            <a:endParaRPr lang="en-US" sz="1150" dirty="0"/>
          </a:p>
        </p:txBody>
      </p:sp>
      <p:sp>
        <p:nvSpPr>
          <p:cNvPr id="11" name="Shape 9">
            <a:extLst>
              <a:ext uri="{FF2B5EF4-FFF2-40B4-BE49-F238E27FC236}">
                <a16:creationId xmlns:a16="http://schemas.microsoft.com/office/drawing/2014/main" id="{5DD98DF2-03F6-D488-EF6E-419128507338}"/>
              </a:ext>
            </a:extLst>
          </p:cNvPr>
          <p:cNvSpPr/>
          <p:nvPr/>
        </p:nvSpPr>
        <p:spPr>
          <a:xfrm>
            <a:off x="365760" y="2139696"/>
            <a:ext cx="4160520" cy="585216"/>
          </a:xfrm>
          <a:prstGeom prst="rect">
            <a:avLst/>
          </a:prstGeom>
          <a:solidFill>
            <a:srgbClr val="EEF2FF"/>
          </a:solidFill>
          <a:ln w="6350">
            <a:solidFill>
              <a:srgbClr val="C0C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>
            <a:extLst>
              <a:ext uri="{FF2B5EF4-FFF2-40B4-BE49-F238E27FC236}">
                <a16:creationId xmlns:a16="http://schemas.microsoft.com/office/drawing/2014/main" id="{71CE2E4D-C28B-D066-0189-35CB8357C64C}"/>
              </a:ext>
            </a:extLst>
          </p:cNvPr>
          <p:cNvSpPr/>
          <p:nvPr/>
        </p:nvSpPr>
        <p:spPr>
          <a:xfrm>
            <a:off x="457200" y="2176272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Le syndicat</a:t>
            </a:r>
            <a:endParaRPr lang="en-US" sz="1300" dirty="0"/>
          </a:p>
        </p:txBody>
      </p:sp>
      <p:sp>
        <p:nvSpPr>
          <p:cNvPr id="13" name="Text 11">
            <a:extLst>
              <a:ext uri="{FF2B5EF4-FFF2-40B4-BE49-F238E27FC236}">
                <a16:creationId xmlns:a16="http://schemas.microsoft.com/office/drawing/2014/main" id="{F472832A-E3F2-881C-5846-4B49B6D8AA6D}"/>
              </a:ext>
            </a:extLst>
          </p:cNvPr>
          <p:cNvSpPr/>
          <p:nvPr/>
        </p:nvSpPr>
        <p:spPr>
          <a:xfrm>
            <a:off x="457200" y="2441448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Trade union</a:t>
            </a:r>
            <a:endParaRPr lang="en-US" sz="1150" dirty="0"/>
          </a:p>
        </p:txBody>
      </p:sp>
      <p:sp>
        <p:nvSpPr>
          <p:cNvPr id="14" name="Shape 12">
            <a:extLst>
              <a:ext uri="{FF2B5EF4-FFF2-40B4-BE49-F238E27FC236}">
                <a16:creationId xmlns:a16="http://schemas.microsoft.com/office/drawing/2014/main" id="{9A3C4ADE-AA68-9751-1CB4-00282169C7D2}"/>
              </a:ext>
            </a:extLst>
          </p:cNvPr>
          <p:cNvSpPr/>
          <p:nvPr/>
        </p:nvSpPr>
        <p:spPr>
          <a:xfrm>
            <a:off x="365760" y="2798064"/>
            <a:ext cx="4160520" cy="585216"/>
          </a:xfrm>
          <a:prstGeom prst="rect">
            <a:avLst/>
          </a:prstGeom>
          <a:solidFill>
            <a:srgbClr val="EEF2FF"/>
          </a:solidFill>
          <a:ln w="6350">
            <a:solidFill>
              <a:srgbClr val="C0C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B19C5754-2DA5-0CE7-28D2-E3CAAD0FEC89}"/>
              </a:ext>
            </a:extLst>
          </p:cNvPr>
          <p:cNvSpPr/>
          <p:nvPr/>
        </p:nvSpPr>
        <p:spPr>
          <a:xfrm>
            <a:off x="457200" y="2834640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Un gréviste</a:t>
            </a:r>
            <a:endParaRPr lang="en-US" sz="1300" dirty="0"/>
          </a:p>
        </p:txBody>
      </p:sp>
      <p:sp>
        <p:nvSpPr>
          <p:cNvPr id="16" name="Text 14">
            <a:extLst>
              <a:ext uri="{FF2B5EF4-FFF2-40B4-BE49-F238E27FC236}">
                <a16:creationId xmlns:a16="http://schemas.microsoft.com/office/drawing/2014/main" id="{57D7F124-4CF3-B2D3-379A-E2AA34406983}"/>
              </a:ext>
            </a:extLst>
          </p:cNvPr>
          <p:cNvSpPr/>
          <p:nvPr/>
        </p:nvSpPr>
        <p:spPr>
          <a:xfrm>
            <a:off x="457200" y="3099816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A striker</a:t>
            </a:r>
            <a:endParaRPr lang="en-US" sz="1150" dirty="0"/>
          </a:p>
        </p:txBody>
      </p:sp>
      <p:sp>
        <p:nvSpPr>
          <p:cNvPr id="17" name="Shape 15">
            <a:extLst>
              <a:ext uri="{FF2B5EF4-FFF2-40B4-BE49-F238E27FC236}">
                <a16:creationId xmlns:a16="http://schemas.microsoft.com/office/drawing/2014/main" id="{8F167B0B-CF11-DFDB-39F0-56D3FE1C33FA}"/>
              </a:ext>
            </a:extLst>
          </p:cNvPr>
          <p:cNvSpPr/>
          <p:nvPr/>
        </p:nvSpPr>
        <p:spPr>
          <a:xfrm>
            <a:off x="365760" y="3456432"/>
            <a:ext cx="4160520" cy="585216"/>
          </a:xfrm>
          <a:prstGeom prst="rect">
            <a:avLst/>
          </a:prstGeom>
          <a:solidFill>
            <a:srgbClr val="EEF2FF"/>
          </a:solidFill>
          <a:ln w="6350">
            <a:solidFill>
              <a:srgbClr val="C0C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>
            <a:extLst>
              <a:ext uri="{FF2B5EF4-FFF2-40B4-BE49-F238E27FC236}">
                <a16:creationId xmlns:a16="http://schemas.microsoft.com/office/drawing/2014/main" id="{E303CE63-E72D-3A49-D86F-3F79E9E975FD}"/>
              </a:ext>
            </a:extLst>
          </p:cNvPr>
          <p:cNvSpPr/>
          <p:nvPr/>
        </p:nvSpPr>
        <p:spPr>
          <a:xfrm>
            <a:off x="457200" y="3493008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Les conditions de travail</a:t>
            </a:r>
            <a:endParaRPr lang="en-US" sz="1300" dirty="0"/>
          </a:p>
        </p:txBody>
      </p:sp>
      <p:sp>
        <p:nvSpPr>
          <p:cNvPr id="19" name="Text 17">
            <a:extLst>
              <a:ext uri="{FF2B5EF4-FFF2-40B4-BE49-F238E27FC236}">
                <a16:creationId xmlns:a16="http://schemas.microsoft.com/office/drawing/2014/main" id="{4C62EF1C-7416-B41C-44C7-4DBBF602671F}"/>
              </a:ext>
            </a:extLst>
          </p:cNvPr>
          <p:cNvSpPr/>
          <p:nvPr/>
        </p:nvSpPr>
        <p:spPr>
          <a:xfrm>
            <a:off x="457200" y="3758184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Working conditions</a:t>
            </a:r>
            <a:endParaRPr lang="en-US" sz="1150" dirty="0"/>
          </a:p>
        </p:txBody>
      </p:sp>
      <p:sp>
        <p:nvSpPr>
          <p:cNvPr id="20" name="Shape 18">
            <a:extLst>
              <a:ext uri="{FF2B5EF4-FFF2-40B4-BE49-F238E27FC236}">
                <a16:creationId xmlns:a16="http://schemas.microsoft.com/office/drawing/2014/main" id="{59E50A30-DF49-3591-D72F-239472A33C14}"/>
              </a:ext>
            </a:extLst>
          </p:cNvPr>
          <p:cNvSpPr/>
          <p:nvPr/>
        </p:nvSpPr>
        <p:spPr>
          <a:xfrm>
            <a:off x="365760" y="4114800"/>
            <a:ext cx="4160520" cy="585216"/>
          </a:xfrm>
          <a:prstGeom prst="rect">
            <a:avLst/>
          </a:prstGeom>
          <a:solidFill>
            <a:srgbClr val="EEF2FF"/>
          </a:solidFill>
          <a:ln w="6350">
            <a:solidFill>
              <a:srgbClr val="C0C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>
            <a:extLst>
              <a:ext uri="{FF2B5EF4-FFF2-40B4-BE49-F238E27FC236}">
                <a16:creationId xmlns:a16="http://schemas.microsoft.com/office/drawing/2014/main" id="{887DBB56-86A2-1221-0444-37A49D93C307}"/>
              </a:ext>
            </a:extLst>
          </p:cNvPr>
          <p:cNvSpPr/>
          <p:nvPr/>
        </p:nvSpPr>
        <p:spPr>
          <a:xfrm>
            <a:off x="457200" y="4151376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Une augmentation de salaire</a:t>
            </a:r>
            <a:endParaRPr lang="en-US" sz="1300" dirty="0"/>
          </a:p>
        </p:txBody>
      </p:sp>
      <p:sp>
        <p:nvSpPr>
          <p:cNvPr id="22" name="Text 20">
            <a:extLst>
              <a:ext uri="{FF2B5EF4-FFF2-40B4-BE49-F238E27FC236}">
                <a16:creationId xmlns:a16="http://schemas.microsoft.com/office/drawing/2014/main" id="{3DC5ED61-8FAC-C171-F2B4-F37B6F9D4572}"/>
              </a:ext>
            </a:extLst>
          </p:cNvPr>
          <p:cNvSpPr/>
          <p:nvPr/>
        </p:nvSpPr>
        <p:spPr>
          <a:xfrm>
            <a:off x="457200" y="4416552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A pay rise</a:t>
            </a:r>
            <a:endParaRPr lang="en-US" sz="1150" dirty="0"/>
          </a:p>
        </p:txBody>
      </p:sp>
      <p:sp>
        <p:nvSpPr>
          <p:cNvPr id="23" name="Shape 21">
            <a:extLst>
              <a:ext uri="{FF2B5EF4-FFF2-40B4-BE49-F238E27FC236}">
                <a16:creationId xmlns:a16="http://schemas.microsoft.com/office/drawing/2014/main" id="{E7531B7D-3FA0-3469-755D-B0DAB3E656EC}"/>
              </a:ext>
            </a:extLst>
          </p:cNvPr>
          <p:cNvSpPr/>
          <p:nvPr/>
        </p:nvSpPr>
        <p:spPr>
          <a:xfrm>
            <a:off x="4800600" y="1481328"/>
            <a:ext cx="4160520" cy="585216"/>
          </a:xfrm>
          <a:prstGeom prst="rect">
            <a:avLst/>
          </a:prstGeom>
          <a:solidFill>
            <a:srgbClr val="E8F4FF"/>
          </a:solidFill>
          <a:ln w="6350">
            <a:solidFill>
              <a:srgbClr val="B0D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>
            <a:extLst>
              <a:ext uri="{FF2B5EF4-FFF2-40B4-BE49-F238E27FC236}">
                <a16:creationId xmlns:a16="http://schemas.microsoft.com/office/drawing/2014/main" id="{07FCD2F9-B777-6DF5-2992-CE4B6196A7CA}"/>
              </a:ext>
            </a:extLst>
          </p:cNvPr>
          <p:cNvSpPr/>
          <p:nvPr/>
        </p:nvSpPr>
        <p:spPr>
          <a:xfrm>
            <a:off x="4892040" y="1517904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Les congés payés</a:t>
            </a:r>
            <a:endParaRPr lang="en-US" sz="1300" dirty="0"/>
          </a:p>
        </p:txBody>
      </p:sp>
      <p:sp>
        <p:nvSpPr>
          <p:cNvPr id="25" name="Text 23">
            <a:extLst>
              <a:ext uri="{FF2B5EF4-FFF2-40B4-BE49-F238E27FC236}">
                <a16:creationId xmlns:a16="http://schemas.microsoft.com/office/drawing/2014/main" id="{B8C8E2CB-F386-CAC3-3F5B-4222A8C9DB47}"/>
              </a:ext>
            </a:extLst>
          </p:cNvPr>
          <p:cNvSpPr/>
          <p:nvPr/>
        </p:nvSpPr>
        <p:spPr>
          <a:xfrm>
            <a:off x="4892040" y="1783080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Paid holidays</a:t>
            </a:r>
            <a:endParaRPr lang="en-US" sz="1150" dirty="0"/>
          </a:p>
        </p:txBody>
      </p:sp>
      <p:sp>
        <p:nvSpPr>
          <p:cNvPr id="26" name="Shape 24">
            <a:extLst>
              <a:ext uri="{FF2B5EF4-FFF2-40B4-BE49-F238E27FC236}">
                <a16:creationId xmlns:a16="http://schemas.microsoft.com/office/drawing/2014/main" id="{292F7F6A-3217-7286-4A41-F53970A59ECB}"/>
              </a:ext>
            </a:extLst>
          </p:cNvPr>
          <p:cNvSpPr/>
          <p:nvPr/>
        </p:nvSpPr>
        <p:spPr>
          <a:xfrm>
            <a:off x="4800600" y="2139696"/>
            <a:ext cx="4160520" cy="585216"/>
          </a:xfrm>
          <a:prstGeom prst="rect">
            <a:avLst/>
          </a:prstGeom>
          <a:solidFill>
            <a:srgbClr val="E8F4FF"/>
          </a:solidFill>
          <a:ln w="6350">
            <a:solidFill>
              <a:srgbClr val="B0D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>
            <a:extLst>
              <a:ext uri="{FF2B5EF4-FFF2-40B4-BE49-F238E27FC236}">
                <a16:creationId xmlns:a16="http://schemas.microsoft.com/office/drawing/2014/main" id="{AF03AC93-280A-F0A8-5970-59554292F9A1}"/>
              </a:ext>
            </a:extLst>
          </p:cNvPr>
          <p:cNvSpPr/>
          <p:nvPr/>
        </p:nvSpPr>
        <p:spPr>
          <a:xfrm>
            <a:off x="4892040" y="2176272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Faire grève</a:t>
            </a:r>
            <a:endParaRPr lang="en-US" sz="1300" dirty="0"/>
          </a:p>
        </p:txBody>
      </p:sp>
      <p:sp>
        <p:nvSpPr>
          <p:cNvPr id="28" name="Text 26">
            <a:extLst>
              <a:ext uri="{FF2B5EF4-FFF2-40B4-BE49-F238E27FC236}">
                <a16:creationId xmlns:a16="http://schemas.microsoft.com/office/drawing/2014/main" id="{CE084F11-EAAC-000A-E2C6-CC8A324E2763}"/>
              </a:ext>
            </a:extLst>
          </p:cNvPr>
          <p:cNvSpPr/>
          <p:nvPr/>
        </p:nvSpPr>
        <p:spPr>
          <a:xfrm>
            <a:off x="4892040" y="2441448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To go on strike</a:t>
            </a:r>
            <a:endParaRPr lang="en-US" sz="1150" dirty="0"/>
          </a:p>
        </p:txBody>
      </p:sp>
      <p:sp>
        <p:nvSpPr>
          <p:cNvPr id="29" name="Shape 27">
            <a:extLst>
              <a:ext uri="{FF2B5EF4-FFF2-40B4-BE49-F238E27FC236}">
                <a16:creationId xmlns:a16="http://schemas.microsoft.com/office/drawing/2014/main" id="{6EA83BB5-51D8-CD98-BA11-7D72FD4F69E0}"/>
              </a:ext>
            </a:extLst>
          </p:cNvPr>
          <p:cNvSpPr/>
          <p:nvPr/>
        </p:nvSpPr>
        <p:spPr>
          <a:xfrm>
            <a:off x="4800600" y="2798064"/>
            <a:ext cx="4160520" cy="585216"/>
          </a:xfrm>
          <a:prstGeom prst="rect">
            <a:avLst/>
          </a:prstGeom>
          <a:solidFill>
            <a:srgbClr val="E8F4FF"/>
          </a:solidFill>
          <a:ln w="6350">
            <a:solidFill>
              <a:srgbClr val="B0D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>
            <a:extLst>
              <a:ext uri="{FF2B5EF4-FFF2-40B4-BE49-F238E27FC236}">
                <a16:creationId xmlns:a16="http://schemas.microsoft.com/office/drawing/2014/main" id="{F910CE9A-DF0A-DE74-8769-6EAD8D15E4DE}"/>
              </a:ext>
            </a:extLst>
          </p:cNvPr>
          <p:cNvSpPr/>
          <p:nvPr/>
        </p:nvSpPr>
        <p:spPr>
          <a:xfrm>
            <a:off x="4892040" y="2834640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Défendre ses droits</a:t>
            </a:r>
            <a:endParaRPr lang="en-US" sz="1300" dirty="0"/>
          </a:p>
        </p:txBody>
      </p:sp>
      <p:sp>
        <p:nvSpPr>
          <p:cNvPr id="31" name="Text 29">
            <a:extLst>
              <a:ext uri="{FF2B5EF4-FFF2-40B4-BE49-F238E27FC236}">
                <a16:creationId xmlns:a16="http://schemas.microsoft.com/office/drawing/2014/main" id="{488DD6AC-7F6A-EEE7-915D-5A43DC4A68EB}"/>
              </a:ext>
            </a:extLst>
          </p:cNvPr>
          <p:cNvSpPr/>
          <p:nvPr/>
        </p:nvSpPr>
        <p:spPr>
          <a:xfrm>
            <a:off x="4892040" y="3099816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To defend one's rights</a:t>
            </a:r>
            <a:endParaRPr lang="en-US" sz="1150" dirty="0"/>
          </a:p>
        </p:txBody>
      </p:sp>
      <p:sp>
        <p:nvSpPr>
          <p:cNvPr id="32" name="Shape 30">
            <a:extLst>
              <a:ext uri="{FF2B5EF4-FFF2-40B4-BE49-F238E27FC236}">
                <a16:creationId xmlns:a16="http://schemas.microsoft.com/office/drawing/2014/main" id="{07A4C1DB-2DA9-EC87-F5A7-4E8021A701FF}"/>
              </a:ext>
            </a:extLst>
          </p:cNvPr>
          <p:cNvSpPr/>
          <p:nvPr/>
        </p:nvSpPr>
        <p:spPr>
          <a:xfrm>
            <a:off x="4800600" y="3456432"/>
            <a:ext cx="4160520" cy="585216"/>
          </a:xfrm>
          <a:prstGeom prst="rect">
            <a:avLst/>
          </a:prstGeom>
          <a:solidFill>
            <a:srgbClr val="E8F4FF"/>
          </a:solidFill>
          <a:ln w="6350">
            <a:solidFill>
              <a:srgbClr val="B0D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>
            <a:extLst>
              <a:ext uri="{FF2B5EF4-FFF2-40B4-BE49-F238E27FC236}">
                <a16:creationId xmlns:a16="http://schemas.microsoft.com/office/drawing/2014/main" id="{CCE0F8B7-4ADB-C2FD-1D15-E5E2EB59A2F1}"/>
              </a:ext>
            </a:extLst>
          </p:cNvPr>
          <p:cNvSpPr/>
          <p:nvPr/>
        </p:nvSpPr>
        <p:spPr>
          <a:xfrm>
            <a:off x="4892040" y="3493008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Les forces de l'ordre</a:t>
            </a:r>
            <a:endParaRPr lang="en-US" sz="1300" dirty="0"/>
          </a:p>
        </p:txBody>
      </p:sp>
      <p:sp>
        <p:nvSpPr>
          <p:cNvPr id="34" name="Text 32">
            <a:extLst>
              <a:ext uri="{FF2B5EF4-FFF2-40B4-BE49-F238E27FC236}">
                <a16:creationId xmlns:a16="http://schemas.microsoft.com/office/drawing/2014/main" id="{315B640C-C1F4-E27C-380E-066F7B663E4E}"/>
              </a:ext>
            </a:extLst>
          </p:cNvPr>
          <p:cNvSpPr/>
          <p:nvPr/>
        </p:nvSpPr>
        <p:spPr>
          <a:xfrm>
            <a:off x="4892040" y="3758184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The police / law enforcement</a:t>
            </a:r>
            <a:endParaRPr lang="en-US" sz="1150" dirty="0"/>
          </a:p>
        </p:txBody>
      </p:sp>
      <p:sp>
        <p:nvSpPr>
          <p:cNvPr id="35" name="Shape 33">
            <a:extLst>
              <a:ext uri="{FF2B5EF4-FFF2-40B4-BE49-F238E27FC236}">
                <a16:creationId xmlns:a16="http://schemas.microsoft.com/office/drawing/2014/main" id="{7F168EFE-D3B3-F38B-EE67-2C9F23915CE4}"/>
              </a:ext>
            </a:extLst>
          </p:cNvPr>
          <p:cNvSpPr/>
          <p:nvPr/>
        </p:nvSpPr>
        <p:spPr>
          <a:xfrm>
            <a:off x="4800600" y="4114800"/>
            <a:ext cx="4160520" cy="585216"/>
          </a:xfrm>
          <a:prstGeom prst="rect">
            <a:avLst/>
          </a:prstGeom>
          <a:solidFill>
            <a:srgbClr val="E8F4FF"/>
          </a:solidFill>
          <a:ln w="6350">
            <a:solidFill>
              <a:srgbClr val="B0D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>
            <a:extLst>
              <a:ext uri="{FF2B5EF4-FFF2-40B4-BE49-F238E27FC236}">
                <a16:creationId xmlns:a16="http://schemas.microsoft.com/office/drawing/2014/main" id="{69AE13D3-E10D-D249-0D31-F932237BB838}"/>
              </a:ext>
            </a:extLst>
          </p:cNvPr>
          <p:cNvSpPr/>
          <p:nvPr/>
        </p:nvSpPr>
        <p:spPr>
          <a:xfrm>
            <a:off x="4892040" y="4151376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Un barrage routier</a:t>
            </a:r>
            <a:endParaRPr lang="en-US" sz="1300" dirty="0"/>
          </a:p>
        </p:txBody>
      </p:sp>
      <p:sp>
        <p:nvSpPr>
          <p:cNvPr id="37" name="Text 35">
            <a:extLst>
              <a:ext uri="{FF2B5EF4-FFF2-40B4-BE49-F238E27FC236}">
                <a16:creationId xmlns:a16="http://schemas.microsoft.com/office/drawing/2014/main" id="{879A1050-D7CD-8B6B-9D79-48B62184D0FA}"/>
              </a:ext>
            </a:extLst>
          </p:cNvPr>
          <p:cNvSpPr/>
          <p:nvPr/>
        </p:nvSpPr>
        <p:spPr>
          <a:xfrm>
            <a:off x="4892040" y="4416552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A road blockade</a:t>
            </a:r>
            <a:endParaRPr lang="en-US" sz="1150" dirty="0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DD31E1FF-7646-11CD-08CF-FF3B313AAF43}"/>
              </a:ext>
            </a:extLst>
          </p:cNvPr>
          <p:cNvGrpSpPr/>
          <p:nvPr/>
        </p:nvGrpSpPr>
        <p:grpSpPr>
          <a:xfrm>
            <a:off x="640080" y="1552408"/>
            <a:ext cx="2743200" cy="282821"/>
            <a:chOff x="6309360" y="1536192"/>
            <a:chExt cx="2286000" cy="524844"/>
          </a:xfrm>
        </p:grpSpPr>
        <p:sp>
          <p:nvSpPr>
            <p:cNvPr id="39" name="Shape 12">
              <a:extLst>
                <a:ext uri="{FF2B5EF4-FFF2-40B4-BE49-F238E27FC236}">
                  <a16:creationId xmlns:a16="http://schemas.microsoft.com/office/drawing/2014/main" id="{6B01F17A-BD8B-43D6-E78E-3C8D9858AA5A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A44F1A23-D37F-5A97-9C1A-5CFC6BA516C2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4854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b="1" dirty="0" err="1">
                  <a:solidFill>
                    <a:srgbClr val="FFFF00"/>
                  </a:solidFill>
                </a:rPr>
                <a:t>réponse</a:t>
              </a:r>
              <a:endParaRPr lang="en-US" sz="11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10E8DA99-E412-A983-8919-12120BEC4C1B}"/>
              </a:ext>
            </a:extLst>
          </p:cNvPr>
          <p:cNvGrpSpPr/>
          <p:nvPr/>
        </p:nvGrpSpPr>
        <p:grpSpPr>
          <a:xfrm>
            <a:off x="640080" y="2210776"/>
            <a:ext cx="2743200" cy="282821"/>
            <a:chOff x="6309360" y="1536192"/>
            <a:chExt cx="2286000" cy="524844"/>
          </a:xfrm>
        </p:grpSpPr>
        <p:sp>
          <p:nvSpPr>
            <p:cNvPr id="42" name="Shape 12">
              <a:extLst>
                <a:ext uri="{FF2B5EF4-FFF2-40B4-BE49-F238E27FC236}">
                  <a16:creationId xmlns:a16="http://schemas.microsoft.com/office/drawing/2014/main" id="{8E45C593-F131-AA07-34FC-577EF5C10534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4706453D-DFF4-8FE1-B684-BE7DCBECF1A0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4854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b="1" dirty="0" err="1">
                  <a:solidFill>
                    <a:srgbClr val="FFFF00"/>
                  </a:solidFill>
                </a:rPr>
                <a:t>réponse</a:t>
              </a:r>
              <a:endParaRPr lang="en-US" sz="11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A6825500-4E8F-2585-0318-C4D2DA4F4892}"/>
              </a:ext>
            </a:extLst>
          </p:cNvPr>
          <p:cNvGrpSpPr/>
          <p:nvPr/>
        </p:nvGrpSpPr>
        <p:grpSpPr>
          <a:xfrm>
            <a:off x="640080" y="2869144"/>
            <a:ext cx="2743200" cy="282821"/>
            <a:chOff x="6309360" y="1536192"/>
            <a:chExt cx="2286000" cy="524844"/>
          </a:xfrm>
        </p:grpSpPr>
        <p:sp>
          <p:nvSpPr>
            <p:cNvPr id="45" name="Shape 12">
              <a:extLst>
                <a:ext uri="{FF2B5EF4-FFF2-40B4-BE49-F238E27FC236}">
                  <a16:creationId xmlns:a16="http://schemas.microsoft.com/office/drawing/2014/main" id="{2088460B-A9E5-39B3-0A39-A962DEEB3715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D9E24DDD-EE65-CCEF-2433-F0F91B8F7D9F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4854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b="1" dirty="0" err="1">
                  <a:solidFill>
                    <a:srgbClr val="FFFF00"/>
                  </a:solidFill>
                </a:rPr>
                <a:t>réponse</a:t>
              </a:r>
              <a:endParaRPr lang="en-US" sz="11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C0C4D970-245C-A862-05A3-FAA7EA09EE99}"/>
              </a:ext>
            </a:extLst>
          </p:cNvPr>
          <p:cNvGrpSpPr/>
          <p:nvPr/>
        </p:nvGrpSpPr>
        <p:grpSpPr>
          <a:xfrm>
            <a:off x="640080" y="3553909"/>
            <a:ext cx="2743200" cy="282821"/>
            <a:chOff x="6309360" y="1536192"/>
            <a:chExt cx="2286000" cy="524844"/>
          </a:xfrm>
        </p:grpSpPr>
        <p:sp>
          <p:nvSpPr>
            <p:cNvPr id="48" name="Shape 12">
              <a:extLst>
                <a:ext uri="{FF2B5EF4-FFF2-40B4-BE49-F238E27FC236}">
                  <a16:creationId xmlns:a16="http://schemas.microsoft.com/office/drawing/2014/main" id="{4ABED98A-21CD-B613-1E82-3941B5AACA2D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7F7E279F-DB9D-6161-CE66-915D7AD7A3A9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4854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b="1" dirty="0" err="1">
                  <a:solidFill>
                    <a:srgbClr val="FFFF00"/>
                  </a:solidFill>
                </a:rPr>
                <a:t>réponse</a:t>
              </a:r>
              <a:endParaRPr lang="en-US" sz="11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420D8F58-01E5-FA33-1C1A-9A20B33BC60E}"/>
              </a:ext>
            </a:extLst>
          </p:cNvPr>
          <p:cNvGrpSpPr/>
          <p:nvPr/>
        </p:nvGrpSpPr>
        <p:grpSpPr>
          <a:xfrm>
            <a:off x="640080" y="4212277"/>
            <a:ext cx="2743200" cy="282821"/>
            <a:chOff x="6309360" y="1536192"/>
            <a:chExt cx="2286000" cy="524844"/>
          </a:xfrm>
        </p:grpSpPr>
        <p:sp>
          <p:nvSpPr>
            <p:cNvPr id="51" name="Shape 12">
              <a:extLst>
                <a:ext uri="{FF2B5EF4-FFF2-40B4-BE49-F238E27FC236}">
                  <a16:creationId xmlns:a16="http://schemas.microsoft.com/office/drawing/2014/main" id="{5A1F1F25-660C-22E3-2C5C-757F29A2AF95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3130FBE0-933B-FED2-62CE-0C8C24C67C7E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4854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b="1" dirty="0" err="1">
                  <a:solidFill>
                    <a:srgbClr val="FFFF00"/>
                  </a:solidFill>
                </a:rPr>
                <a:t>réponse</a:t>
              </a:r>
              <a:endParaRPr lang="en-US" sz="11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AFBDF2DA-CB19-212D-7357-48CB22E4F26D}"/>
              </a:ext>
            </a:extLst>
          </p:cNvPr>
          <p:cNvGrpSpPr/>
          <p:nvPr/>
        </p:nvGrpSpPr>
        <p:grpSpPr>
          <a:xfrm>
            <a:off x="5103506" y="1495771"/>
            <a:ext cx="2743200" cy="282821"/>
            <a:chOff x="6309360" y="1536192"/>
            <a:chExt cx="2286000" cy="524844"/>
          </a:xfrm>
        </p:grpSpPr>
        <p:sp>
          <p:nvSpPr>
            <p:cNvPr id="54" name="Shape 12">
              <a:extLst>
                <a:ext uri="{FF2B5EF4-FFF2-40B4-BE49-F238E27FC236}">
                  <a16:creationId xmlns:a16="http://schemas.microsoft.com/office/drawing/2014/main" id="{FB779810-7AA1-AE01-8054-5CC2556737B1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ABC21A5E-9BED-07A2-4737-73B4449B5D57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4854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b="1" dirty="0" err="1">
                  <a:solidFill>
                    <a:srgbClr val="FFFF00"/>
                  </a:solidFill>
                </a:rPr>
                <a:t>réponse</a:t>
              </a:r>
              <a:endParaRPr lang="en-US" sz="11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2EA91E22-C0D3-C295-8786-727C4DB6ACC6}"/>
              </a:ext>
            </a:extLst>
          </p:cNvPr>
          <p:cNvGrpSpPr/>
          <p:nvPr/>
        </p:nvGrpSpPr>
        <p:grpSpPr>
          <a:xfrm>
            <a:off x="5103506" y="2154139"/>
            <a:ext cx="2743200" cy="282821"/>
            <a:chOff x="6309360" y="1536192"/>
            <a:chExt cx="2286000" cy="524844"/>
          </a:xfrm>
        </p:grpSpPr>
        <p:sp>
          <p:nvSpPr>
            <p:cNvPr id="57" name="Shape 12">
              <a:extLst>
                <a:ext uri="{FF2B5EF4-FFF2-40B4-BE49-F238E27FC236}">
                  <a16:creationId xmlns:a16="http://schemas.microsoft.com/office/drawing/2014/main" id="{AB931B0A-3C4D-2E7C-AD99-CBEDE65A27DD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95750DE2-DA8D-6F66-B879-6CBFAD75FD7F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4854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b="1" dirty="0" err="1">
                  <a:solidFill>
                    <a:srgbClr val="FFFF00"/>
                  </a:solidFill>
                </a:rPr>
                <a:t>réponse</a:t>
              </a:r>
              <a:endParaRPr lang="en-US" sz="11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B24D0752-C924-D152-739F-CBFEDE480396}"/>
              </a:ext>
            </a:extLst>
          </p:cNvPr>
          <p:cNvGrpSpPr/>
          <p:nvPr/>
        </p:nvGrpSpPr>
        <p:grpSpPr>
          <a:xfrm>
            <a:off x="5103506" y="2812507"/>
            <a:ext cx="2743200" cy="282821"/>
            <a:chOff x="6309360" y="1536192"/>
            <a:chExt cx="2286000" cy="524844"/>
          </a:xfrm>
        </p:grpSpPr>
        <p:sp>
          <p:nvSpPr>
            <p:cNvPr id="60" name="Shape 12">
              <a:extLst>
                <a:ext uri="{FF2B5EF4-FFF2-40B4-BE49-F238E27FC236}">
                  <a16:creationId xmlns:a16="http://schemas.microsoft.com/office/drawing/2014/main" id="{25414E4A-17C2-FF42-6AAD-CFE5CFC54350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D0966B67-D0F4-61C3-B807-CB2AF603A2D7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4854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b="1" dirty="0" err="1">
                  <a:solidFill>
                    <a:srgbClr val="FFFF00"/>
                  </a:solidFill>
                </a:rPr>
                <a:t>réponse</a:t>
              </a:r>
              <a:endParaRPr lang="en-US" sz="11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3141A2DA-B1CC-2445-90B6-01ABC717DAA8}"/>
              </a:ext>
            </a:extLst>
          </p:cNvPr>
          <p:cNvGrpSpPr/>
          <p:nvPr/>
        </p:nvGrpSpPr>
        <p:grpSpPr>
          <a:xfrm>
            <a:off x="5103506" y="3497272"/>
            <a:ext cx="2743200" cy="282821"/>
            <a:chOff x="6309360" y="1536192"/>
            <a:chExt cx="2286000" cy="524844"/>
          </a:xfrm>
        </p:grpSpPr>
        <p:sp>
          <p:nvSpPr>
            <p:cNvPr id="63" name="Shape 12">
              <a:extLst>
                <a:ext uri="{FF2B5EF4-FFF2-40B4-BE49-F238E27FC236}">
                  <a16:creationId xmlns:a16="http://schemas.microsoft.com/office/drawing/2014/main" id="{BBA7E563-75BA-C7B1-1D83-E116E9A53FAB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AD494BB7-DAA2-03FB-C75A-5DA57DCBD718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4854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b="1" dirty="0" err="1">
                  <a:solidFill>
                    <a:srgbClr val="FFFF00"/>
                  </a:solidFill>
                </a:rPr>
                <a:t>réponse</a:t>
              </a:r>
              <a:endParaRPr lang="en-US" sz="11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6A686CBA-7846-E88A-8319-68B425432808}"/>
              </a:ext>
            </a:extLst>
          </p:cNvPr>
          <p:cNvGrpSpPr/>
          <p:nvPr/>
        </p:nvGrpSpPr>
        <p:grpSpPr>
          <a:xfrm>
            <a:off x="5103506" y="4155640"/>
            <a:ext cx="2743200" cy="282821"/>
            <a:chOff x="6309360" y="1536192"/>
            <a:chExt cx="2286000" cy="524844"/>
          </a:xfrm>
        </p:grpSpPr>
        <p:sp>
          <p:nvSpPr>
            <p:cNvPr id="66" name="Shape 12">
              <a:extLst>
                <a:ext uri="{FF2B5EF4-FFF2-40B4-BE49-F238E27FC236}">
                  <a16:creationId xmlns:a16="http://schemas.microsoft.com/office/drawing/2014/main" id="{CA0294F8-C4C6-19D4-016C-72A230452704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21911721-18F5-D2E8-E484-E2A39853BE2A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4854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b="1" dirty="0" err="1">
                  <a:solidFill>
                    <a:srgbClr val="FFFF00"/>
                  </a:solidFill>
                </a:rPr>
                <a:t>réponse</a:t>
              </a:r>
              <a:endParaRPr lang="en-US" sz="1100" b="1" dirty="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67691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31ED351-596A-493B-6D46-EB4CE32B12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79F68F02-5279-6F89-DB1A-84BE6790EDE3}"/>
              </a:ext>
            </a:extLst>
          </p:cNvPr>
          <p:cNvSpPr/>
          <p:nvPr/>
        </p:nvSpPr>
        <p:spPr>
          <a:xfrm>
            <a:off x="0" y="0"/>
            <a:ext cx="3044952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38B5A565-EA62-ED3A-EF85-EE9D40CC2AF1}"/>
              </a:ext>
            </a:extLst>
          </p:cNvPr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97E826F2-93D5-ED4F-765D-01EF88305936}"/>
              </a:ext>
            </a:extLst>
          </p:cNvPr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5CAA57A3-2B43-4562-CE46-6E86F3E8D8AA}"/>
              </a:ext>
            </a:extLst>
          </p:cNvPr>
          <p:cNvSpPr/>
          <p:nvPr/>
        </p:nvSpPr>
        <p:spPr>
          <a:xfrm>
            <a:off x="365760" y="274320"/>
            <a:ext cx="8412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💬 Débat — La Grève &amp; Les Syndicats</a:t>
            </a:r>
            <a:endParaRPr lang="en-US" sz="2800" dirty="0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A7D9A4D8-9F04-A910-C814-2515CD221F20}"/>
              </a:ext>
            </a:extLst>
          </p:cNvPr>
          <p:cNvSpPr/>
          <p:nvPr/>
        </p:nvSpPr>
        <p:spPr>
          <a:xfrm>
            <a:off x="365760" y="96012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FFFFFF">
                    <a:alpha val="8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Speak for 1 minute. Use the key vocab prompts!</a:t>
            </a:r>
            <a:endParaRPr lang="en-US" sz="1300" dirty="0"/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64B2313B-4694-CF86-7B1F-3017C82974AC}"/>
              </a:ext>
            </a:extLst>
          </p:cNvPr>
          <p:cNvSpPr/>
          <p:nvPr/>
        </p:nvSpPr>
        <p:spPr>
          <a:xfrm>
            <a:off x="365760" y="1417320"/>
            <a:ext cx="8412480" cy="804672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F27C1662-C97E-6725-4E10-5714CD2354F4}"/>
              </a:ext>
            </a:extLst>
          </p:cNvPr>
          <p:cNvSpPr/>
          <p:nvPr/>
        </p:nvSpPr>
        <p:spPr>
          <a:xfrm>
            <a:off x="457200" y="1581912"/>
            <a:ext cx="384048" cy="38404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2D62086C-23A2-55F6-A8BC-683D27C2BEAD}"/>
              </a:ext>
            </a:extLst>
          </p:cNvPr>
          <p:cNvSpPr/>
          <p:nvPr/>
        </p:nvSpPr>
        <p:spPr>
          <a:xfrm>
            <a:off x="457200" y="158191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D1B4B"/>
                </a:solidFill>
              </a:rPr>
              <a:t>1</a:t>
            </a:r>
            <a:endParaRPr lang="en-US" sz="1300" dirty="0"/>
          </a:p>
        </p:txBody>
      </p:sp>
      <p:sp>
        <p:nvSpPr>
          <p:cNvPr id="10" name="Text 8">
            <a:extLst>
              <a:ext uri="{FF2B5EF4-FFF2-40B4-BE49-F238E27FC236}">
                <a16:creationId xmlns:a16="http://schemas.microsoft.com/office/drawing/2014/main" id="{9D6F4502-5BE5-0205-EE01-4E3BCAE00A35}"/>
              </a:ext>
            </a:extLst>
          </p:cNvPr>
          <p:cNvSpPr/>
          <p:nvPr/>
        </p:nvSpPr>
        <p:spPr>
          <a:xfrm>
            <a:off x="987552" y="1472184"/>
            <a:ext cx="7589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Est-ce que les grèves sont efficaces ?</a:t>
            </a:r>
            <a:endParaRPr lang="en-US" sz="1400" dirty="0"/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1113ADF3-836C-3309-EF76-B458FB790905}"/>
              </a:ext>
            </a:extLst>
          </p:cNvPr>
          <p:cNvSpPr/>
          <p:nvPr/>
        </p:nvSpPr>
        <p:spPr>
          <a:xfrm>
            <a:off x="987552" y="1801368"/>
            <a:ext cx="7589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BBB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 strikes effective?  |  💡 → réforme sociale, conditions de travail, pression sur le gouvernement</a:t>
            </a:r>
            <a:endParaRPr lang="en-US" sz="1050" dirty="0"/>
          </a:p>
        </p:txBody>
      </p:sp>
      <p:sp>
        <p:nvSpPr>
          <p:cNvPr id="12" name="Shape 10">
            <a:extLst>
              <a:ext uri="{FF2B5EF4-FFF2-40B4-BE49-F238E27FC236}">
                <a16:creationId xmlns:a16="http://schemas.microsoft.com/office/drawing/2014/main" id="{1F6297C4-3979-F4DE-2C82-B01DB9DA4EC2}"/>
              </a:ext>
            </a:extLst>
          </p:cNvPr>
          <p:cNvSpPr/>
          <p:nvPr/>
        </p:nvSpPr>
        <p:spPr>
          <a:xfrm>
            <a:off x="365760" y="2313432"/>
            <a:ext cx="8412480" cy="804672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>
            <a:extLst>
              <a:ext uri="{FF2B5EF4-FFF2-40B4-BE49-F238E27FC236}">
                <a16:creationId xmlns:a16="http://schemas.microsoft.com/office/drawing/2014/main" id="{44B55E72-941F-2908-47B2-1F3575E0BD21}"/>
              </a:ext>
            </a:extLst>
          </p:cNvPr>
          <p:cNvSpPr/>
          <p:nvPr/>
        </p:nvSpPr>
        <p:spPr>
          <a:xfrm>
            <a:off x="457200" y="2478024"/>
            <a:ext cx="384048" cy="38404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>
            <a:extLst>
              <a:ext uri="{FF2B5EF4-FFF2-40B4-BE49-F238E27FC236}">
                <a16:creationId xmlns:a16="http://schemas.microsoft.com/office/drawing/2014/main" id="{61741568-3E36-BCA4-E98E-E2272A4C3A8D}"/>
              </a:ext>
            </a:extLst>
          </p:cNvPr>
          <p:cNvSpPr/>
          <p:nvPr/>
        </p:nvSpPr>
        <p:spPr>
          <a:xfrm>
            <a:off x="457200" y="247802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D1B4B"/>
                </a:solidFill>
              </a:rPr>
              <a:t>2</a:t>
            </a:r>
            <a:endParaRPr lang="en-US" sz="1300" dirty="0"/>
          </a:p>
        </p:txBody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AEAC3D61-28F7-11D5-5F10-0E78E1331550}"/>
              </a:ext>
            </a:extLst>
          </p:cNvPr>
          <p:cNvSpPr/>
          <p:nvPr/>
        </p:nvSpPr>
        <p:spPr>
          <a:xfrm>
            <a:off x="987552" y="2368296"/>
            <a:ext cx="7589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Est-ce que le droit de grève est important ?</a:t>
            </a:r>
            <a:endParaRPr lang="en-US" sz="1400" dirty="0"/>
          </a:p>
        </p:txBody>
      </p:sp>
      <p:sp>
        <p:nvSpPr>
          <p:cNvPr id="16" name="Text 14">
            <a:extLst>
              <a:ext uri="{FF2B5EF4-FFF2-40B4-BE49-F238E27FC236}">
                <a16:creationId xmlns:a16="http://schemas.microsoft.com/office/drawing/2014/main" id="{D618B2EC-08F0-596D-6690-5A627F12BE77}"/>
              </a:ext>
            </a:extLst>
          </p:cNvPr>
          <p:cNvSpPr/>
          <p:nvPr/>
        </p:nvSpPr>
        <p:spPr>
          <a:xfrm>
            <a:off x="987552" y="2697480"/>
            <a:ext cx="7589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BBB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the right to strike important?  |  💡 → droit fondamental, liberté, équilibre des pouvoirs</a:t>
            </a:r>
            <a:endParaRPr lang="en-US" sz="1050" dirty="0"/>
          </a:p>
        </p:txBody>
      </p:sp>
      <p:sp>
        <p:nvSpPr>
          <p:cNvPr id="17" name="Shape 15">
            <a:extLst>
              <a:ext uri="{FF2B5EF4-FFF2-40B4-BE49-F238E27FC236}">
                <a16:creationId xmlns:a16="http://schemas.microsoft.com/office/drawing/2014/main" id="{46322004-41AF-0BC5-C702-42C226EA9A35}"/>
              </a:ext>
            </a:extLst>
          </p:cNvPr>
          <p:cNvSpPr/>
          <p:nvPr/>
        </p:nvSpPr>
        <p:spPr>
          <a:xfrm>
            <a:off x="365760" y="3209544"/>
            <a:ext cx="8412480" cy="804672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>
            <a:extLst>
              <a:ext uri="{FF2B5EF4-FFF2-40B4-BE49-F238E27FC236}">
                <a16:creationId xmlns:a16="http://schemas.microsoft.com/office/drawing/2014/main" id="{612E5212-630D-3419-614B-20404C2477A8}"/>
              </a:ext>
            </a:extLst>
          </p:cNvPr>
          <p:cNvSpPr/>
          <p:nvPr/>
        </p:nvSpPr>
        <p:spPr>
          <a:xfrm>
            <a:off x="457200" y="3374136"/>
            <a:ext cx="384048" cy="38404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>
            <a:extLst>
              <a:ext uri="{FF2B5EF4-FFF2-40B4-BE49-F238E27FC236}">
                <a16:creationId xmlns:a16="http://schemas.microsoft.com/office/drawing/2014/main" id="{FB819527-55D9-745A-1F7E-FCF9F46E922D}"/>
              </a:ext>
            </a:extLst>
          </p:cNvPr>
          <p:cNvSpPr/>
          <p:nvPr/>
        </p:nvSpPr>
        <p:spPr>
          <a:xfrm>
            <a:off x="457200" y="337413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D1B4B"/>
                </a:solidFill>
              </a:rPr>
              <a:t>3</a:t>
            </a:r>
            <a:endParaRPr lang="en-US" sz="1300" dirty="0"/>
          </a:p>
        </p:txBody>
      </p:sp>
      <p:sp>
        <p:nvSpPr>
          <p:cNvPr id="20" name="Text 18">
            <a:extLst>
              <a:ext uri="{FF2B5EF4-FFF2-40B4-BE49-F238E27FC236}">
                <a16:creationId xmlns:a16="http://schemas.microsoft.com/office/drawing/2014/main" id="{31BD7AE7-959E-F7F9-4E25-6880DE29AD3D}"/>
              </a:ext>
            </a:extLst>
          </p:cNvPr>
          <p:cNvSpPr/>
          <p:nvPr/>
        </p:nvSpPr>
        <p:spPr>
          <a:xfrm>
            <a:off x="987552" y="3264408"/>
            <a:ext cx="7589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 grèves peuvent-elles poser des problèmes ?</a:t>
            </a:r>
            <a:endParaRPr lang="en-US" sz="1400" dirty="0"/>
          </a:p>
        </p:txBody>
      </p:sp>
      <p:sp>
        <p:nvSpPr>
          <p:cNvPr id="21" name="Text 19">
            <a:extLst>
              <a:ext uri="{FF2B5EF4-FFF2-40B4-BE49-F238E27FC236}">
                <a16:creationId xmlns:a16="http://schemas.microsoft.com/office/drawing/2014/main" id="{6852B5A5-AFAE-EB14-8367-F70BEC359D02}"/>
              </a:ext>
            </a:extLst>
          </p:cNvPr>
          <p:cNvSpPr/>
          <p:nvPr/>
        </p:nvSpPr>
        <p:spPr>
          <a:xfrm>
            <a:off x="987552" y="3593592"/>
            <a:ext cx="7589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BBB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strikes cause problems?  |  💡 → transports, économie, cauchemar, perturbation</a:t>
            </a:r>
            <a:endParaRPr lang="en-US" sz="1050" dirty="0"/>
          </a:p>
        </p:txBody>
      </p:sp>
      <p:sp>
        <p:nvSpPr>
          <p:cNvPr id="22" name="Shape 20">
            <a:extLst>
              <a:ext uri="{FF2B5EF4-FFF2-40B4-BE49-F238E27FC236}">
                <a16:creationId xmlns:a16="http://schemas.microsoft.com/office/drawing/2014/main" id="{97E8CF4D-F350-76E1-F68A-DC44C2D86190}"/>
              </a:ext>
            </a:extLst>
          </p:cNvPr>
          <p:cNvSpPr/>
          <p:nvPr/>
        </p:nvSpPr>
        <p:spPr>
          <a:xfrm>
            <a:off x="365760" y="4105656"/>
            <a:ext cx="8412480" cy="804672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>
            <a:extLst>
              <a:ext uri="{FF2B5EF4-FFF2-40B4-BE49-F238E27FC236}">
                <a16:creationId xmlns:a16="http://schemas.microsoft.com/office/drawing/2014/main" id="{6AF8076A-EDB6-FA41-DCBE-46DE1B4D8308}"/>
              </a:ext>
            </a:extLst>
          </p:cNvPr>
          <p:cNvSpPr/>
          <p:nvPr/>
        </p:nvSpPr>
        <p:spPr>
          <a:xfrm>
            <a:off x="457200" y="4270248"/>
            <a:ext cx="384048" cy="38404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>
            <a:extLst>
              <a:ext uri="{FF2B5EF4-FFF2-40B4-BE49-F238E27FC236}">
                <a16:creationId xmlns:a16="http://schemas.microsoft.com/office/drawing/2014/main" id="{45C6FBDC-3D28-E960-DAE8-BD0D9AA6C60C}"/>
              </a:ext>
            </a:extLst>
          </p:cNvPr>
          <p:cNvSpPr/>
          <p:nvPr/>
        </p:nvSpPr>
        <p:spPr>
          <a:xfrm>
            <a:off x="457200" y="427024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D1B4B"/>
                </a:solidFill>
              </a:rPr>
              <a:t>4</a:t>
            </a:r>
            <a:endParaRPr lang="en-US" sz="1300" dirty="0"/>
          </a:p>
        </p:txBody>
      </p:sp>
      <p:sp>
        <p:nvSpPr>
          <p:cNvPr id="25" name="Text 23">
            <a:extLst>
              <a:ext uri="{FF2B5EF4-FFF2-40B4-BE49-F238E27FC236}">
                <a16:creationId xmlns:a16="http://schemas.microsoft.com/office/drawing/2014/main" id="{0E3B57ED-F99B-3BFB-0509-96FE5BDC7EB6}"/>
              </a:ext>
            </a:extLst>
          </p:cNvPr>
          <p:cNvSpPr/>
          <p:nvPr/>
        </p:nvSpPr>
        <p:spPr>
          <a:xfrm>
            <a:off x="987552" y="4160520"/>
            <a:ext cx="7589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Quel est le rôle idéal d'un syndicat ?</a:t>
            </a:r>
            <a:endParaRPr lang="en-US" sz="1400" dirty="0"/>
          </a:p>
        </p:txBody>
      </p:sp>
      <p:sp>
        <p:nvSpPr>
          <p:cNvPr id="26" name="Text 24">
            <a:extLst>
              <a:ext uri="{FF2B5EF4-FFF2-40B4-BE49-F238E27FC236}">
                <a16:creationId xmlns:a16="http://schemas.microsoft.com/office/drawing/2014/main" id="{80280D21-C10E-C0B6-6756-C7EFBA40974C}"/>
              </a:ext>
            </a:extLst>
          </p:cNvPr>
          <p:cNvSpPr/>
          <p:nvPr/>
        </p:nvSpPr>
        <p:spPr>
          <a:xfrm>
            <a:off x="987552" y="4489704"/>
            <a:ext cx="7589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BBB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ideal role of a trade union?  |  💡 → défendre les droits, négocier, représenter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41851764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D28AAD7-06EC-5293-7CDA-142F8B5D8A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1E07058C-F1FE-888F-8D3E-B7E4F6053F15}"/>
              </a:ext>
            </a:extLst>
          </p:cNvPr>
          <p:cNvSpPr/>
          <p:nvPr/>
        </p:nvSpPr>
        <p:spPr>
          <a:xfrm>
            <a:off x="0" y="0"/>
            <a:ext cx="3044952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3751014C-B6C7-8E75-2FFF-B53F1A7D1BEA}"/>
              </a:ext>
            </a:extLst>
          </p:cNvPr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55E8D459-572F-F6F9-FF99-2B87D0681645}"/>
              </a:ext>
            </a:extLst>
          </p:cNvPr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98EDEEDA-AC73-D0E2-D282-41CBD144E272}"/>
              </a:ext>
            </a:extLst>
          </p:cNvPr>
          <p:cNvSpPr/>
          <p:nvPr/>
        </p:nvSpPr>
        <p:spPr>
          <a:xfrm>
            <a:off x="365760" y="274320"/>
            <a:ext cx="8412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💬 Débat — Les Agriculteurs &amp; Le Commerce</a:t>
            </a:r>
            <a:endParaRPr lang="en-US" sz="2800" dirty="0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D0AD83C9-23EC-0CA1-26F6-0879C9E0B994}"/>
              </a:ext>
            </a:extLst>
          </p:cNvPr>
          <p:cNvSpPr/>
          <p:nvPr/>
        </p:nvSpPr>
        <p:spPr>
          <a:xfrm>
            <a:off x="365760" y="96012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FFFFFF">
                    <a:alpha val="8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opinion – say it in French!</a:t>
            </a:r>
            <a:endParaRPr lang="en-US" sz="1300" dirty="0"/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A3D74F15-F5EE-88F7-AE08-B89DC4FC067B}"/>
              </a:ext>
            </a:extLst>
          </p:cNvPr>
          <p:cNvSpPr/>
          <p:nvPr/>
        </p:nvSpPr>
        <p:spPr>
          <a:xfrm>
            <a:off x="365760" y="1417320"/>
            <a:ext cx="8412480" cy="804672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88CC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DAFEB91A-955A-5179-E87D-A667AB093A89}"/>
              </a:ext>
            </a:extLst>
          </p:cNvPr>
          <p:cNvSpPr/>
          <p:nvPr/>
        </p:nvSpPr>
        <p:spPr>
          <a:xfrm>
            <a:off x="457200" y="1581912"/>
            <a:ext cx="384048" cy="384048"/>
          </a:xfrm>
          <a:prstGeom prst="ellipse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5B1BC009-5298-ECFE-C223-77B13165E1F1}"/>
              </a:ext>
            </a:extLst>
          </p:cNvPr>
          <p:cNvSpPr/>
          <p:nvPr/>
        </p:nvSpPr>
        <p:spPr>
          <a:xfrm>
            <a:off x="457200" y="158191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1</a:t>
            </a:r>
            <a:endParaRPr lang="en-US" sz="1300" dirty="0"/>
          </a:p>
        </p:txBody>
      </p:sp>
      <p:sp>
        <p:nvSpPr>
          <p:cNvPr id="10" name="Text 8">
            <a:extLst>
              <a:ext uri="{FF2B5EF4-FFF2-40B4-BE49-F238E27FC236}">
                <a16:creationId xmlns:a16="http://schemas.microsoft.com/office/drawing/2014/main" id="{EED3C13B-1DD2-95A9-FDE7-FFF6FDE1B3D7}"/>
              </a:ext>
            </a:extLst>
          </p:cNvPr>
          <p:cNvSpPr/>
          <p:nvPr/>
        </p:nvSpPr>
        <p:spPr>
          <a:xfrm>
            <a:off x="987552" y="1472184"/>
            <a:ext cx="7589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 agriculteurs ont-ils raison de manifester ?</a:t>
            </a:r>
            <a:endParaRPr lang="en-US" sz="1350" dirty="0"/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2518C821-F2FC-7A3C-39DD-FD35199AE071}"/>
              </a:ext>
            </a:extLst>
          </p:cNvPr>
          <p:cNvSpPr/>
          <p:nvPr/>
        </p:nvSpPr>
        <p:spPr>
          <a:xfrm>
            <a:off x="987552" y="1801368"/>
            <a:ext cx="7589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AACC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 farmers right to protest?  |  💡 → revenu, importations déloyales, survie, compétitivité</a:t>
            </a:r>
            <a:endParaRPr lang="en-US" sz="1050" dirty="0"/>
          </a:p>
        </p:txBody>
      </p:sp>
      <p:sp>
        <p:nvSpPr>
          <p:cNvPr id="12" name="Shape 10">
            <a:extLst>
              <a:ext uri="{FF2B5EF4-FFF2-40B4-BE49-F238E27FC236}">
                <a16:creationId xmlns:a16="http://schemas.microsoft.com/office/drawing/2014/main" id="{AB56932B-D12C-59D9-0C8E-C5B7D7BBE266}"/>
              </a:ext>
            </a:extLst>
          </p:cNvPr>
          <p:cNvSpPr/>
          <p:nvPr/>
        </p:nvSpPr>
        <p:spPr>
          <a:xfrm>
            <a:off x="365760" y="2313432"/>
            <a:ext cx="8412480" cy="804672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88CC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>
            <a:extLst>
              <a:ext uri="{FF2B5EF4-FFF2-40B4-BE49-F238E27FC236}">
                <a16:creationId xmlns:a16="http://schemas.microsoft.com/office/drawing/2014/main" id="{AD996BB6-DB2E-44BD-813C-6F7CBD270133}"/>
              </a:ext>
            </a:extLst>
          </p:cNvPr>
          <p:cNvSpPr/>
          <p:nvPr/>
        </p:nvSpPr>
        <p:spPr>
          <a:xfrm>
            <a:off x="457200" y="2478024"/>
            <a:ext cx="384048" cy="384048"/>
          </a:xfrm>
          <a:prstGeom prst="ellipse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>
            <a:extLst>
              <a:ext uri="{FF2B5EF4-FFF2-40B4-BE49-F238E27FC236}">
                <a16:creationId xmlns:a16="http://schemas.microsoft.com/office/drawing/2014/main" id="{B04064BE-A076-DD34-29B6-0EA86880263B}"/>
              </a:ext>
            </a:extLst>
          </p:cNvPr>
          <p:cNvSpPr/>
          <p:nvPr/>
        </p:nvSpPr>
        <p:spPr>
          <a:xfrm>
            <a:off x="457200" y="247802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2</a:t>
            </a:r>
            <a:endParaRPr lang="en-US" sz="1300" dirty="0"/>
          </a:p>
        </p:txBody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E2C48404-4927-D8D3-DEE3-C2302FBE0481}"/>
              </a:ext>
            </a:extLst>
          </p:cNvPr>
          <p:cNvSpPr/>
          <p:nvPr/>
        </p:nvSpPr>
        <p:spPr>
          <a:xfrm>
            <a:off x="987552" y="2368296"/>
            <a:ext cx="7589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L'accord Mercosur est-il une bonne ou mauvaise idée pour la France ?</a:t>
            </a:r>
            <a:endParaRPr lang="en-US" sz="1350" dirty="0"/>
          </a:p>
        </p:txBody>
      </p:sp>
      <p:sp>
        <p:nvSpPr>
          <p:cNvPr id="16" name="Text 14">
            <a:extLst>
              <a:ext uri="{FF2B5EF4-FFF2-40B4-BE49-F238E27FC236}">
                <a16:creationId xmlns:a16="http://schemas.microsoft.com/office/drawing/2014/main" id="{0E547C06-01A9-6CF6-7F00-34F8BAF0265F}"/>
              </a:ext>
            </a:extLst>
          </p:cNvPr>
          <p:cNvSpPr/>
          <p:nvPr/>
        </p:nvSpPr>
        <p:spPr>
          <a:xfrm>
            <a:off x="987552" y="2697480"/>
            <a:ext cx="7589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AACC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the Mercosur deal good or bad for France?  |  💡 → libre-échange, normes, concurrence déloyale, voitures</a:t>
            </a:r>
            <a:endParaRPr lang="en-US" sz="1050" dirty="0"/>
          </a:p>
        </p:txBody>
      </p:sp>
      <p:sp>
        <p:nvSpPr>
          <p:cNvPr id="17" name="Shape 15">
            <a:extLst>
              <a:ext uri="{FF2B5EF4-FFF2-40B4-BE49-F238E27FC236}">
                <a16:creationId xmlns:a16="http://schemas.microsoft.com/office/drawing/2014/main" id="{23CB4836-1648-AC77-1763-0B63CB21C3A9}"/>
              </a:ext>
            </a:extLst>
          </p:cNvPr>
          <p:cNvSpPr/>
          <p:nvPr/>
        </p:nvSpPr>
        <p:spPr>
          <a:xfrm>
            <a:off x="365760" y="3209544"/>
            <a:ext cx="8412480" cy="804672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88CC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>
            <a:extLst>
              <a:ext uri="{FF2B5EF4-FFF2-40B4-BE49-F238E27FC236}">
                <a16:creationId xmlns:a16="http://schemas.microsoft.com/office/drawing/2014/main" id="{6DBC72A1-5A9D-ABCC-2998-A8DF5C142979}"/>
              </a:ext>
            </a:extLst>
          </p:cNvPr>
          <p:cNvSpPr/>
          <p:nvPr/>
        </p:nvSpPr>
        <p:spPr>
          <a:xfrm>
            <a:off x="457200" y="3374136"/>
            <a:ext cx="384048" cy="384048"/>
          </a:xfrm>
          <a:prstGeom prst="ellipse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>
            <a:extLst>
              <a:ext uri="{FF2B5EF4-FFF2-40B4-BE49-F238E27FC236}">
                <a16:creationId xmlns:a16="http://schemas.microsoft.com/office/drawing/2014/main" id="{9CC54F9E-15E7-22D7-9643-329239090B42}"/>
              </a:ext>
            </a:extLst>
          </p:cNvPr>
          <p:cNvSpPr/>
          <p:nvPr/>
        </p:nvSpPr>
        <p:spPr>
          <a:xfrm>
            <a:off x="457200" y="337413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3</a:t>
            </a:r>
            <a:endParaRPr lang="en-US" sz="1300" dirty="0"/>
          </a:p>
        </p:txBody>
      </p:sp>
      <p:sp>
        <p:nvSpPr>
          <p:cNvPr id="20" name="Text 18">
            <a:extLst>
              <a:ext uri="{FF2B5EF4-FFF2-40B4-BE49-F238E27FC236}">
                <a16:creationId xmlns:a16="http://schemas.microsoft.com/office/drawing/2014/main" id="{C61ECC39-7AF1-AFD6-B33F-8E4875A57B9C}"/>
              </a:ext>
            </a:extLst>
          </p:cNvPr>
          <p:cNvSpPr/>
          <p:nvPr/>
        </p:nvSpPr>
        <p:spPr>
          <a:xfrm>
            <a:off x="987552" y="3264408"/>
            <a:ext cx="7589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mondialisation est-elle positive ou négative pour les agriculteurs ?</a:t>
            </a:r>
            <a:endParaRPr lang="en-US" sz="1350" dirty="0"/>
          </a:p>
        </p:txBody>
      </p:sp>
      <p:sp>
        <p:nvSpPr>
          <p:cNvPr id="21" name="Text 19">
            <a:extLst>
              <a:ext uri="{FF2B5EF4-FFF2-40B4-BE49-F238E27FC236}">
                <a16:creationId xmlns:a16="http://schemas.microsoft.com/office/drawing/2014/main" id="{265FE613-25E8-DF6F-0E9C-C8578CBEC1EB}"/>
              </a:ext>
            </a:extLst>
          </p:cNvPr>
          <p:cNvSpPr/>
          <p:nvPr/>
        </p:nvSpPr>
        <p:spPr>
          <a:xfrm>
            <a:off x="987552" y="3593592"/>
            <a:ext cx="7589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AACC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globalisation good or bad for farmers?  |  💡 → importations, prix, subventions, standards</a:t>
            </a:r>
            <a:endParaRPr lang="en-US" sz="1050" dirty="0"/>
          </a:p>
        </p:txBody>
      </p:sp>
      <p:sp>
        <p:nvSpPr>
          <p:cNvPr id="22" name="Shape 20">
            <a:extLst>
              <a:ext uri="{FF2B5EF4-FFF2-40B4-BE49-F238E27FC236}">
                <a16:creationId xmlns:a16="http://schemas.microsoft.com/office/drawing/2014/main" id="{FE5EEAF8-2F31-8659-90D8-5942831BE241}"/>
              </a:ext>
            </a:extLst>
          </p:cNvPr>
          <p:cNvSpPr/>
          <p:nvPr/>
        </p:nvSpPr>
        <p:spPr>
          <a:xfrm>
            <a:off x="365760" y="4105656"/>
            <a:ext cx="8412480" cy="804672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88CC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>
            <a:extLst>
              <a:ext uri="{FF2B5EF4-FFF2-40B4-BE49-F238E27FC236}">
                <a16:creationId xmlns:a16="http://schemas.microsoft.com/office/drawing/2014/main" id="{34672804-5F0A-966A-75D1-5130B58771F7}"/>
              </a:ext>
            </a:extLst>
          </p:cNvPr>
          <p:cNvSpPr/>
          <p:nvPr/>
        </p:nvSpPr>
        <p:spPr>
          <a:xfrm>
            <a:off x="457200" y="4270248"/>
            <a:ext cx="384048" cy="384048"/>
          </a:xfrm>
          <a:prstGeom prst="ellipse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>
            <a:extLst>
              <a:ext uri="{FF2B5EF4-FFF2-40B4-BE49-F238E27FC236}">
                <a16:creationId xmlns:a16="http://schemas.microsoft.com/office/drawing/2014/main" id="{B3E1BCB8-28CB-3C04-6CE4-0E72A4FCD79A}"/>
              </a:ext>
            </a:extLst>
          </p:cNvPr>
          <p:cNvSpPr/>
          <p:nvPr/>
        </p:nvSpPr>
        <p:spPr>
          <a:xfrm>
            <a:off x="457200" y="427024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4</a:t>
            </a:r>
            <a:endParaRPr lang="en-US" sz="1300" dirty="0"/>
          </a:p>
        </p:txBody>
      </p:sp>
      <p:sp>
        <p:nvSpPr>
          <p:cNvPr id="25" name="Text 23">
            <a:extLst>
              <a:ext uri="{FF2B5EF4-FFF2-40B4-BE49-F238E27FC236}">
                <a16:creationId xmlns:a16="http://schemas.microsoft.com/office/drawing/2014/main" id="{156B57B5-529F-08F7-E9FA-D211CE518C06}"/>
              </a:ext>
            </a:extLst>
          </p:cNvPr>
          <p:cNvSpPr/>
          <p:nvPr/>
        </p:nvSpPr>
        <p:spPr>
          <a:xfrm>
            <a:off x="987552" y="4160520"/>
            <a:ext cx="7589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Comment le gouvernement devrait-il aider les agriculteurs ?</a:t>
            </a:r>
            <a:endParaRPr lang="en-US" sz="1350" dirty="0"/>
          </a:p>
        </p:txBody>
      </p:sp>
      <p:sp>
        <p:nvSpPr>
          <p:cNvPr id="26" name="Text 24">
            <a:extLst>
              <a:ext uri="{FF2B5EF4-FFF2-40B4-BE49-F238E27FC236}">
                <a16:creationId xmlns:a16="http://schemas.microsoft.com/office/drawing/2014/main" id="{4B2C9736-ABAE-E11D-E744-501196F5011D}"/>
              </a:ext>
            </a:extLst>
          </p:cNvPr>
          <p:cNvSpPr/>
          <p:nvPr/>
        </p:nvSpPr>
        <p:spPr>
          <a:xfrm>
            <a:off x="987552" y="4489704"/>
            <a:ext cx="7589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AACC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should the government help farmers?  |  💡 → subventions, protéger, négocier, réformer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23135334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A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21945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🧩 Texte à Trous — Les Grèves Historiques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365760" y="84124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FFFFFF">
                    <a:alpha val="8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Fill in the blanks!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65760" y="1220814"/>
            <a:ext cx="8412480" cy="384048"/>
          </a:xfrm>
          <a:prstGeom prst="rect">
            <a:avLst/>
          </a:prstGeom>
          <a:solidFill>
            <a:srgbClr val="FFF8E1"/>
          </a:solidFill>
          <a:ln w="1905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" y="1167848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📚 Word Bank:   Accords Matignon  •  2 millions  •  1936  •  ouvriers  •  congés payés  •  40 heures  •  grévistes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65760" y="1783080"/>
            <a:ext cx="8412480" cy="2240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200000"/>
              </a:lnSpc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mai </a:t>
            </a:r>
            <a:r>
              <a:rPr lang="en-US" sz="1300" b="1" u="sng" dirty="0">
                <a:solidFill>
                  <a:srgbClr val="0023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___________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il y a eu la première grande grève majeure en France.</a:t>
            </a:r>
            <a:endParaRPr lang="en-US" sz="1300" dirty="0"/>
          </a:p>
          <a:p>
            <a:pPr marL="0" indent="0">
              <a:lnSpc>
                <a:spcPct val="200000"/>
              </a:lnSpc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y avait au total </a:t>
            </a:r>
            <a:r>
              <a:rPr lang="en-US" sz="1300" b="1" u="sng" dirty="0">
                <a:solidFill>
                  <a:srgbClr val="0023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___________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 </a:t>
            </a:r>
            <a:r>
              <a:rPr lang="en-US" sz="1300" b="1" u="sng" dirty="0">
                <a:solidFill>
                  <a:srgbClr val="0023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___________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300" dirty="0"/>
          </a:p>
          <a:p>
            <a:pPr marL="0" indent="0">
              <a:lnSpc>
                <a:spcPct val="200000"/>
              </a:lnSpc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8 juin 1936, le gouvernement et les syndicats signent « les </a:t>
            </a:r>
            <a:r>
              <a:rPr lang="en-US" sz="1300" b="1" u="sng" dirty="0">
                <a:solidFill>
                  <a:srgbClr val="0023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___________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»</a:t>
            </a:r>
            <a:r>
              <a:rPr lang="en-US" sz="1300" dirty="0"/>
              <a:t> 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 prévoient des augmentations de salaires, deux semaines de </a:t>
            </a:r>
            <a:r>
              <a:rPr lang="en-US" sz="1300" b="1" u="sng" dirty="0">
                <a:solidFill>
                  <a:srgbClr val="0023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___________</a:t>
            </a:r>
            <a:r>
              <a:rPr lang="en-US" sz="1300" b="1" u="sng" dirty="0"/>
              <a:t> 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 la semaine de </a:t>
            </a:r>
            <a:r>
              <a:rPr lang="en-US" sz="1300" dirty="0"/>
              <a:t> </a:t>
            </a:r>
            <a:r>
              <a:rPr lang="en-US" sz="1300" b="1" u="sng" dirty="0">
                <a:solidFill>
                  <a:srgbClr val="0023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___________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pour tous les salariés.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65760" y="4206240"/>
            <a:ext cx="8412480" cy="566928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57200" y="4224528"/>
            <a:ext cx="8229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Answers: 1936 | 2 millions | grévistes | Accords Matignon | congés payés | 40 heures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65760" y="4206240"/>
            <a:ext cx="84124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CC00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Teacher: Click the 🔒 REVEAL boxes &amp; DELETE them to show answers</a:t>
            </a:r>
            <a:endParaRPr lang="en-US" sz="950" dirty="0"/>
          </a:p>
        </p:txBody>
      </p:sp>
      <p:sp>
        <p:nvSpPr>
          <p:cNvPr id="16" name="Shape 11">
            <a:extLst>
              <a:ext uri="{FF2B5EF4-FFF2-40B4-BE49-F238E27FC236}">
                <a16:creationId xmlns:a16="http://schemas.microsoft.com/office/drawing/2014/main" id="{594A9D5F-8690-9FB2-8556-BE3E4E2B05CE}"/>
              </a:ext>
            </a:extLst>
          </p:cNvPr>
          <p:cNvSpPr/>
          <p:nvPr/>
        </p:nvSpPr>
        <p:spPr>
          <a:xfrm>
            <a:off x="365760" y="4168457"/>
            <a:ext cx="8412480" cy="64008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pPr algn="ctr"/>
            <a:r>
              <a:rPr lang="en-US" b="1" dirty="0" err="1">
                <a:solidFill>
                  <a:srgbClr val="FFFF00"/>
                </a:solidFill>
              </a:rPr>
              <a:t>réponse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17" name="Shape 11">
            <a:extLst>
              <a:ext uri="{FF2B5EF4-FFF2-40B4-BE49-F238E27FC236}">
                <a16:creationId xmlns:a16="http://schemas.microsoft.com/office/drawing/2014/main" id="{F446B0E8-602F-4B7A-DB0C-18B32057F290}"/>
              </a:ext>
            </a:extLst>
          </p:cNvPr>
          <p:cNvSpPr/>
          <p:nvPr/>
        </p:nvSpPr>
        <p:spPr>
          <a:xfrm>
            <a:off x="274320" y="1170432"/>
            <a:ext cx="8412480" cy="64008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pPr algn="ctr"/>
            <a:endParaRPr lang="en-US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2A2A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0" cy="5143500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02920" y="0"/>
            <a:ext cx="502920" cy="51435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005840" y="0"/>
            <a:ext cx="502920" cy="5143500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737360" y="1097280"/>
            <a:ext cx="7040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5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 – HISTORIQUE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737360" y="1600200"/>
            <a:ext cx="70408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Grève</a:t>
            </a:r>
            <a:endParaRPr lang="en-US" sz="5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6B5B9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0" cy="5143500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02920" y="0"/>
            <a:ext cx="502920" cy="51435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005840" y="0"/>
            <a:ext cx="502920" cy="5143500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737360" y="1097280"/>
            <a:ext cx="7040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500" dirty="0">
                <a:solidFill>
                  <a:srgbClr val="E0D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4 – ÉGALITÉ HOMME/FEMME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737360" y="1600200"/>
            <a:ext cx="70408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L'Égalité H/F</a:t>
            </a:r>
            <a:endParaRPr lang="en-US" sz="58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FA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21945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📅 Chronologie — Les Droits des Femmes en France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365760" y="84124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FFFFFF">
                    <a:alpha val="8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Put in the correct order! Number 1–6 (earliest first)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65760" y="1481328"/>
            <a:ext cx="548640" cy="502920"/>
          </a:xfrm>
          <a:prstGeom prst="rect">
            <a:avLst/>
          </a:prstGeom>
          <a:solidFill>
            <a:srgbClr val="EEEEEE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65760" y="1481328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CCCCCC"/>
                </a:solidFill>
              </a:rPr>
              <a:t>__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1051560" y="1481328"/>
            <a:ext cx="7498080" cy="502920"/>
          </a:xfrm>
          <a:prstGeom prst="rect">
            <a:avLst/>
          </a:prstGeom>
          <a:solidFill>
            <a:srgbClr val="F5F0FF"/>
          </a:solidFill>
          <a:ln w="6350">
            <a:solidFill>
              <a:srgbClr val="C8B8F0"/>
            </a:solidFill>
            <a:prstDash val="solid"/>
          </a:ln>
        </p:spPr>
        <p:txBody>
          <a:bodyPr/>
          <a:lstStyle/>
          <a:p>
            <a:endParaRPr lang="en-US" sz="1400"/>
          </a:p>
        </p:txBody>
      </p:sp>
      <p:sp>
        <p:nvSpPr>
          <p:cNvPr id="11" name="Text 9"/>
          <p:cNvSpPr/>
          <p:nvPr/>
        </p:nvSpPr>
        <p:spPr>
          <a:xfrm>
            <a:off x="1188720" y="1481328"/>
            <a:ext cx="7223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Loi Veil – légalisation de </a:t>
            </a:r>
            <a:r>
              <a:rPr lang="en-US" sz="1300" dirty="0" err="1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l'avortement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GB" sz="1200" dirty="0">
                <a:solidFill>
                  <a:srgbClr val="FF0000"/>
                </a:solidFill>
                <a:highlight>
                  <a:srgbClr val="FFFF00"/>
                </a:highlight>
              </a:rPr>
              <a:t>1975</a:t>
            </a:r>
            <a:endParaRPr lang="en-US" sz="1300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12" name="Shape 10"/>
          <p:cNvSpPr/>
          <p:nvPr/>
        </p:nvSpPr>
        <p:spPr>
          <a:xfrm>
            <a:off x="365760" y="1481328"/>
            <a:ext cx="548640" cy="502920"/>
          </a:xfrm>
          <a:prstGeom prst="rect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65760" y="1481328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365760" y="1481328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65760" y="2057400"/>
            <a:ext cx="548640" cy="502920"/>
          </a:xfrm>
          <a:prstGeom prst="rect">
            <a:avLst/>
          </a:prstGeom>
          <a:solidFill>
            <a:srgbClr val="EEEEEE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365760" y="2057400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CCCCCC"/>
                </a:solidFill>
              </a:rPr>
              <a:t>__</a:t>
            </a:r>
            <a:endParaRPr lang="en-US" sz="1800" dirty="0"/>
          </a:p>
        </p:txBody>
      </p:sp>
      <p:sp>
        <p:nvSpPr>
          <p:cNvPr id="18" name="Shape 16"/>
          <p:cNvSpPr/>
          <p:nvPr/>
        </p:nvSpPr>
        <p:spPr>
          <a:xfrm>
            <a:off x="1051560" y="2057400"/>
            <a:ext cx="7498080" cy="502920"/>
          </a:xfrm>
          <a:prstGeom prst="rect">
            <a:avLst/>
          </a:prstGeom>
          <a:solidFill>
            <a:srgbClr val="FAF8FF"/>
          </a:solidFill>
          <a:ln w="6350">
            <a:solidFill>
              <a:srgbClr val="C8B8F0"/>
            </a:solidFill>
            <a:prstDash val="solid"/>
          </a:ln>
        </p:spPr>
        <p:txBody>
          <a:bodyPr/>
          <a:lstStyle/>
          <a:p>
            <a:endParaRPr lang="en-US" sz="1400"/>
          </a:p>
        </p:txBody>
      </p:sp>
      <p:sp>
        <p:nvSpPr>
          <p:cNvPr id="19" name="Text 17"/>
          <p:cNvSpPr/>
          <p:nvPr/>
        </p:nvSpPr>
        <p:spPr>
          <a:xfrm>
            <a:off x="1188720" y="2057400"/>
            <a:ext cx="7223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Loi de 2006 sur l'égalité salariale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65760" y="2057400"/>
            <a:ext cx="548640" cy="502920"/>
          </a:xfrm>
          <a:prstGeom prst="rect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365760" y="2057400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365760" y="2057400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65760" y="2633472"/>
            <a:ext cx="548640" cy="502920"/>
          </a:xfrm>
          <a:prstGeom prst="rect">
            <a:avLst/>
          </a:prstGeom>
          <a:solidFill>
            <a:srgbClr val="EEEEEE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365760" y="2633472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CCCCCC"/>
                </a:solidFill>
              </a:rPr>
              <a:t>__</a:t>
            </a:r>
            <a:endParaRPr lang="en-US" sz="1800" dirty="0"/>
          </a:p>
        </p:txBody>
      </p:sp>
      <p:sp>
        <p:nvSpPr>
          <p:cNvPr id="26" name="Shape 24"/>
          <p:cNvSpPr/>
          <p:nvPr/>
        </p:nvSpPr>
        <p:spPr>
          <a:xfrm>
            <a:off x="1051560" y="2633472"/>
            <a:ext cx="7498080" cy="502920"/>
          </a:xfrm>
          <a:prstGeom prst="rect">
            <a:avLst/>
          </a:prstGeom>
          <a:solidFill>
            <a:srgbClr val="F5F0FF"/>
          </a:solidFill>
          <a:ln w="6350">
            <a:solidFill>
              <a:srgbClr val="C8B8F0"/>
            </a:solidFill>
            <a:prstDash val="solid"/>
          </a:ln>
        </p:spPr>
        <p:txBody>
          <a:bodyPr/>
          <a:lstStyle/>
          <a:p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1188720" y="2633472"/>
            <a:ext cx="7223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00" dirty="0">
                <a:solidFill>
                  <a:srgbClr val="2A2A2A"/>
                </a:solidFill>
                <a:ea typeface="Calibri" pitchFamily="34" charset="-122"/>
                <a:cs typeface="Calibri" pitchFamily="34" charset="-120"/>
              </a:rPr>
              <a:t>Légalisation du harcèlement sexuel au travail (</a:t>
            </a:r>
            <a:r>
              <a:rPr lang="en-US" sz="1400" dirty="0" err="1">
                <a:solidFill>
                  <a:srgbClr val="2A2A2A"/>
                </a:solidFill>
                <a:ea typeface="Calibri" pitchFamily="34" charset="-122"/>
                <a:cs typeface="Calibri" pitchFamily="34" charset="-120"/>
              </a:rPr>
              <a:t>délit</a:t>
            </a:r>
            <a:r>
              <a:rPr lang="en-US" sz="1400" dirty="0">
                <a:solidFill>
                  <a:srgbClr val="2A2A2A"/>
                </a:solidFill>
                <a:ea typeface="Calibri" pitchFamily="34" charset="-122"/>
                <a:cs typeface="Calibri" pitchFamily="34" charset="-120"/>
              </a:rPr>
              <a:t>) </a:t>
            </a:r>
            <a:r>
              <a:rPr lang="en-GB" sz="1400" dirty="0" err="1">
                <a:solidFill>
                  <a:srgbClr val="FF0000"/>
                </a:solidFill>
                <a:highlight>
                  <a:srgbClr val="FFFF00"/>
                </a:highlight>
              </a:rPr>
              <a:t>juillet</a:t>
            </a:r>
            <a:r>
              <a:rPr lang="en-GB" sz="1400" dirty="0">
                <a:solidFill>
                  <a:srgbClr val="FF0000"/>
                </a:solidFill>
                <a:highlight>
                  <a:srgbClr val="FFFF00"/>
                </a:highlight>
              </a:rPr>
              <a:t> 1992 </a:t>
            </a:r>
            <a:endParaRPr lang="en-US" sz="1400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28" name="Shape 26"/>
          <p:cNvSpPr/>
          <p:nvPr/>
        </p:nvSpPr>
        <p:spPr>
          <a:xfrm>
            <a:off x="365760" y="2633472"/>
            <a:ext cx="548640" cy="502920"/>
          </a:xfrm>
          <a:prstGeom prst="rect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365760" y="2633472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365760" y="2633472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365760" y="3209544"/>
            <a:ext cx="548640" cy="502920"/>
          </a:xfrm>
          <a:prstGeom prst="rect">
            <a:avLst/>
          </a:prstGeom>
          <a:solidFill>
            <a:srgbClr val="EEEEEE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365760" y="3209544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CCCCCC"/>
                </a:solidFill>
              </a:rPr>
              <a:t>__</a:t>
            </a:r>
            <a:endParaRPr lang="en-US" sz="1800" dirty="0"/>
          </a:p>
        </p:txBody>
      </p:sp>
      <p:sp>
        <p:nvSpPr>
          <p:cNvPr id="34" name="Shape 32"/>
          <p:cNvSpPr/>
          <p:nvPr/>
        </p:nvSpPr>
        <p:spPr>
          <a:xfrm>
            <a:off x="1051560" y="3209544"/>
            <a:ext cx="7498080" cy="502920"/>
          </a:xfrm>
          <a:prstGeom prst="rect">
            <a:avLst/>
          </a:prstGeom>
          <a:solidFill>
            <a:srgbClr val="FAF8FF"/>
          </a:solidFill>
          <a:ln w="6350">
            <a:solidFill>
              <a:srgbClr val="C8B8F0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5" name="Text 33"/>
          <p:cNvSpPr/>
          <p:nvPr/>
        </p:nvSpPr>
        <p:spPr>
          <a:xfrm>
            <a:off x="1188720" y="3209544"/>
            <a:ext cx="7223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00" dirty="0">
                <a:solidFill>
                  <a:srgbClr val="2A2A2A"/>
                </a:solidFill>
                <a:ea typeface="Calibri" pitchFamily="34" charset="-122"/>
                <a:cs typeface="Calibri" pitchFamily="34" charset="-120"/>
              </a:rPr>
              <a:t>Congé de maternité obligatoire (14 </a:t>
            </a:r>
            <a:r>
              <a:rPr lang="en-US" sz="1400" dirty="0" err="1">
                <a:solidFill>
                  <a:srgbClr val="2A2A2A"/>
                </a:solidFill>
                <a:ea typeface="Calibri" pitchFamily="34" charset="-122"/>
                <a:cs typeface="Calibri" pitchFamily="34" charset="-120"/>
              </a:rPr>
              <a:t>semaines</a:t>
            </a:r>
            <a:r>
              <a:rPr lang="en-US" sz="1400" dirty="0">
                <a:solidFill>
                  <a:srgbClr val="2A2A2A"/>
                </a:solidFill>
                <a:ea typeface="Calibri" pitchFamily="34" charset="-122"/>
                <a:cs typeface="Calibri" pitchFamily="34" charset="-120"/>
              </a:rPr>
              <a:t>) </a:t>
            </a:r>
            <a:r>
              <a:rPr lang="en-GB" sz="1400" dirty="0" err="1">
                <a:solidFill>
                  <a:srgbClr val="FF0000"/>
                </a:solidFill>
                <a:highlight>
                  <a:srgbClr val="FFFF00"/>
                </a:highlight>
              </a:rPr>
              <a:t>octobre</a:t>
            </a:r>
            <a:r>
              <a:rPr lang="en-GB" sz="1400" dirty="0">
                <a:solidFill>
                  <a:srgbClr val="FF0000"/>
                </a:solidFill>
                <a:highlight>
                  <a:srgbClr val="FFFF00"/>
                </a:highlight>
              </a:rPr>
              <a:t> 1945</a:t>
            </a:r>
            <a:endParaRPr lang="en-US" sz="1400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36" name="Shape 34"/>
          <p:cNvSpPr/>
          <p:nvPr/>
        </p:nvSpPr>
        <p:spPr>
          <a:xfrm>
            <a:off x="365760" y="3209544"/>
            <a:ext cx="548640" cy="502920"/>
          </a:xfrm>
          <a:prstGeom prst="rect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365760" y="3209544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39" name="Text 37"/>
          <p:cNvSpPr/>
          <p:nvPr/>
        </p:nvSpPr>
        <p:spPr>
          <a:xfrm>
            <a:off x="365760" y="3209544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365760" y="3785616"/>
            <a:ext cx="548640" cy="502920"/>
          </a:xfrm>
          <a:prstGeom prst="rect">
            <a:avLst/>
          </a:prstGeom>
          <a:solidFill>
            <a:srgbClr val="EEEEEE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365760" y="3785616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CCCCCC"/>
                </a:solidFill>
              </a:rPr>
              <a:t>__</a:t>
            </a:r>
            <a:endParaRPr lang="en-US" sz="1800" dirty="0"/>
          </a:p>
        </p:txBody>
      </p:sp>
      <p:sp>
        <p:nvSpPr>
          <p:cNvPr id="42" name="Shape 40"/>
          <p:cNvSpPr/>
          <p:nvPr/>
        </p:nvSpPr>
        <p:spPr>
          <a:xfrm>
            <a:off x="1051560" y="3785616"/>
            <a:ext cx="7498080" cy="502920"/>
          </a:xfrm>
          <a:prstGeom prst="rect">
            <a:avLst/>
          </a:prstGeom>
          <a:solidFill>
            <a:srgbClr val="F5F0FF"/>
          </a:solidFill>
          <a:ln w="6350">
            <a:solidFill>
              <a:srgbClr val="C8B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1188720" y="3785616"/>
            <a:ext cx="7223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A2A2A"/>
                </a:solidFill>
                <a:ea typeface="Calibri" pitchFamily="34" charset="-122"/>
                <a:cs typeface="Calibri" pitchFamily="34" charset="-120"/>
              </a:rPr>
              <a:t>Droit de vote pour les femmes </a:t>
            </a:r>
            <a:r>
              <a:rPr lang="en-US" sz="1400" dirty="0">
                <a:solidFill>
                  <a:srgbClr val="FF0000"/>
                </a:solidFill>
                <a:highlight>
                  <a:srgbClr val="FFFF00"/>
                </a:highlight>
                <a:ea typeface="Calibri" pitchFamily="34" charset="-122"/>
                <a:cs typeface="Calibri" pitchFamily="34" charset="-120"/>
              </a:rPr>
              <a:t>1944</a:t>
            </a:r>
            <a:endParaRPr lang="en-US" sz="1400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44" name="Shape 42"/>
          <p:cNvSpPr/>
          <p:nvPr/>
        </p:nvSpPr>
        <p:spPr>
          <a:xfrm>
            <a:off x="365760" y="3785616"/>
            <a:ext cx="548640" cy="502920"/>
          </a:xfrm>
          <a:prstGeom prst="rect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365760" y="3785616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47" name="Text 45"/>
          <p:cNvSpPr/>
          <p:nvPr/>
        </p:nvSpPr>
        <p:spPr>
          <a:xfrm>
            <a:off x="365760" y="3785616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48" name="Shape 46"/>
          <p:cNvSpPr/>
          <p:nvPr/>
        </p:nvSpPr>
        <p:spPr>
          <a:xfrm>
            <a:off x="365760" y="4361688"/>
            <a:ext cx="548640" cy="502920"/>
          </a:xfrm>
          <a:prstGeom prst="rect">
            <a:avLst/>
          </a:prstGeom>
          <a:solidFill>
            <a:srgbClr val="EEEEEE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365760" y="4361688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CCCCCC"/>
                </a:solidFill>
              </a:rPr>
              <a:t>__</a:t>
            </a:r>
            <a:endParaRPr lang="en-US" sz="1800" dirty="0"/>
          </a:p>
        </p:txBody>
      </p:sp>
      <p:sp>
        <p:nvSpPr>
          <p:cNvPr id="50" name="Shape 48"/>
          <p:cNvSpPr/>
          <p:nvPr/>
        </p:nvSpPr>
        <p:spPr>
          <a:xfrm>
            <a:off x="1051560" y="4361688"/>
            <a:ext cx="7498080" cy="502920"/>
          </a:xfrm>
          <a:prstGeom prst="rect">
            <a:avLst/>
          </a:prstGeom>
          <a:solidFill>
            <a:srgbClr val="FAF8FF"/>
          </a:solidFill>
          <a:ln w="6350">
            <a:solidFill>
              <a:srgbClr val="C8B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49"/>
          <p:cNvSpPr/>
          <p:nvPr/>
        </p:nvSpPr>
        <p:spPr>
          <a:xfrm>
            <a:off x="1188720" y="4361688"/>
            <a:ext cx="7223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00" dirty="0">
                <a:solidFill>
                  <a:srgbClr val="2A2A2A"/>
                </a:solidFill>
                <a:ea typeface="Calibri" pitchFamily="34" charset="-122"/>
                <a:cs typeface="Calibri" pitchFamily="34" charset="-120"/>
              </a:rPr>
              <a:t>Droit de travailler sans l'accord du </a:t>
            </a:r>
            <a:r>
              <a:rPr lang="en-US" sz="1400" dirty="0" err="1">
                <a:solidFill>
                  <a:srgbClr val="2A2A2A"/>
                </a:solidFill>
                <a:ea typeface="Calibri" pitchFamily="34" charset="-122"/>
                <a:cs typeface="Calibri" pitchFamily="34" charset="-120"/>
              </a:rPr>
              <a:t>mari</a:t>
            </a:r>
            <a:r>
              <a:rPr lang="en-US" sz="1400" dirty="0">
                <a:solidFill>
                  <a:srgbClr val="2A2A2A"/>
                </a:solidFill>
                <a:ea typeface="Calibri" pitchFamily="34" charset="-122"/>
                <a:cs typeface="Calibri" pitchFamily="34" charset="-120"/>
              </a:rPr>
              <a:t> </a:t>
            </a:r>
            <a:r>
              <a:rPr lang="en-GB" sz="1400" dirty="0">
                <a:solidFill>
                  <a:srgbClr val="FF0000"/>
                </a:solidFill>
                <a:highlight>
                  <a:srgbClr val="FFFF00"/>
                </a:highlight>
              </a:rPr>
              <a:t>13 </a:t>
            </a:r>
            <a:r>
              <a:rPr lang="en-GB" sz="1400" dirty="0" err="1">
                <a:solidFill>
                  <a:srgbClr val="FF0000"/>
                </a:solidFill>
                <a:highlight>
                  <a:srgbClr val="FFFF00"/>
                </a:highlight>
              </a:rPr>
              <a:t>juillet</a:t>
            </a:r>
            <a:r>
              <a:rPr lang="en-GB" sz="1400" dirty="0">
                <a:solidFill>
                  <a:srgbClr val="FF0000"/>
                </a:solidFill>
                <a:highlight>
                  <a:srgbClr val="FFFF00"/>
                </a:highlight>
              </a:rPr>
              <a:t> 1965</a:t>
            </a:r>
            <a:endParaRPr lang="en-US" sz="1400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52" name="Shape 50"/>
          <p:cNvSpPr/>
          <p:nvPr/>
        </p:nvSpPr>
        <p:spPr>
          <a:xfrm>
            <a:off x="365760" y="4361688"/>
            <a:ext cx="548640" cy="502920"/>
          </a:xfrm>
          <a:prstGeom prst="rect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1"/>
          <p:cNvSpPr/>
          <p:nvPr/>
        </p:nvSpPr>
        <p:spPr>
          <a:xfrm>
            <a:off x="365760" y="4361688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55" name="Text 53"/>
          <p:cNvSpPr/>
          <p:nvPr/>
        </p:nvSpPr>
        <p:spPr>
          <a:xfrm>
            <a:off x="365760" y="4361688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56" name="Text 54"/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CC00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Teacher: Click the 🔒 REVEAL boxes &amp; DELETE them to show answers</a:t>
            </a:r>
            <a:endParaRPr lang="en-US" sz="950" dirty="0"/>
          </a:p>
        </p:txBody>
      </p:sp>
      <p:sp>
        <p:nvSpPr>
          <p:cNvPr id="57" name="Shape 12">
            <a:extLst>
              <a:ext uri="{FF2B5EF4-FFF2-40B4-BE49-F238E27FC236}">
                <a16:creationId xmlns:a16="http://schemas.microsoft.com/office/drawing/2014/main" id="{8A9CB737-2A70-73AB-C540-DB6D5C871A67}"/>
              </a:ext>
            </a:extLst>
          </p:cNvPr>
          <p:cNvSpPr/>
          <p:nvPr/>
        </p:nvSpPr>
        <p:spPr>
          <a:xfrm>
            <a:off x="3738954" y="1471910"/>
            <a:ext cx="1589560" cy="50292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8" name="Shape 12">
            <a:extLst>
              <a:ext uri="{FF2B5EF4-FFF2-40B4-BE49-F238E27FC236}">
                <a16:creationId xmlns:a16="http://schemas.microsoft.com/office/drawing/2014/main" id="{5CED66A1-F6B9-83D2-2DB4-2BBB17F72A04}"/>
              </a:ext>
            </a:extLst>
          </p:cNvPr>
          <p:cNvSpPr/>
          <p:nvPr/>
        </p:nvSpPr>
        <p:spPr>
          <a:xfrm>
            <a:off x="4959304" y="2642342"/>
            <a:ext cx="1874233" cy="50292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9" name="Shape 12">
            <a:extLst>
              <a:ext uri="{FF2B5EF4-FFF2-40B4-BE49-F238E27FC236}">
                <a16:creationId xmlns:a16="http://schemas.microsoft.com/office/drawing/2014/main" id="{D9358400-D3E7-8FFD-9FB6-203922A6942D}"/>
              </a:ext>
            </a:extLst>
          </p:cNvPr>
          <p:cNvSpPr/>
          <p:nvPr/>
        </p:nvSpPr>
        <p:spPr>
          <a:xfrm>
            <a:off x="4533734" y="3208752"/>
            <a:ext cx="1874233" cy="50292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0" name="Shape 12">
            <a:extLst>
              <a:ext uri="{FF2B5EF4-FFF2-40B4-BE49-F238E27FC236}">
                <a16:creationId xmlns:a16="http://schemas.microsoft.com/office/drawing/2014/main" id="{5A51C10A-AA2C-20F0-4F03-21D38C6ABCEB}"/>
              </a:ext>
            </a:extLst>
          </p:cNvPr>
          <p:cNvSpPr/>
          <p:nvPr/>
        </p:nvSpPr>
        <p:spPr>
          <a:xfrm>
            <a:off x="3417483" y="3785616"/>
            <a:ext cx="1874233" cy="50292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1" name="Shape 12">
            <a:extLst>
              <a:ext uri="{FF2B5EF4-FFF2-40B4-BE49-F238E27FC236}">
                <a16:creationId xmlns:a16="http://schemas.microsoft.com/office/drawing/2014/main" id="{A3730C9B-B9BB-42AB-D9BE-32895E9C64F0}"/>
              </a:ext>
            </a:extLst>
          </p:cNvPr>
          <p:cNvSpPr/>
          <p:nvPr/>
        </p:nvSpPr>
        <p:spPr>
          <a:xfrm>
            <a:off x="4052379" y="4352270"/>
            <a:ext cx="1874233" cy="50292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2" name="Shape 12">
            <a:extLst>
              <a:ext uri="{FF2B5EF4-FFF2-40B4-BE49-F238E27FC236}">
                <a16:creationId xmlns:a16="http://schemas.microsoft.com/office/drawing/2014/main" id="{B2A0F5FF-5371-DAD9-01CB-D7F5639B2A71}"/>
              </a:ext>
            </a:extLst>
          </p:cNvPr>
          <p:cNvSpPr/>
          <p:nvPr/>
        </p:nvSpPr>
        <p:spPr>
          <a:xfrm>
            <a:off x="365760" y="1476960"/>
            <a:ext cx="548640" cy="502920"/>
          </a:xfrm>
          <a:prstGeom prst="rect">
            <a:avLst/>
          </a:prstGeom>
          <a:solidFill>
            <a:srgbClr val="FFFF00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63" name="Shape 20">
            <a:extLst>
              <a:ext uri="{FF2B5EF4-FFF2-40B4-BE49-F238E27FC236}">
                <a16:creationId xmlns:a16="http://schemas.microsoft.com/office/drawing/2014/main" id="{1A2681F4-3E6C-CBC7-B741-F81277178D16}"/>
              </a:ext>
            </a:extLst>
          </p:cNvPr>
          <p:cNvSpPr/>
          <p:nvPr/>
        </p:nvSpPr>
        <p:spPr>
          <a:xfrm>
            <a:off x="365760" y="2053032"/>
            <a:ext cx="548640" cy="502920"/>
          </a:xfrm>
          <a:prstGeom prst="rect">
            <a:avLst/>
          </a:prstGeom>
          <a:solidFill>
            <a:srgbClr val="FFFF00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64" name="Shape 28">
            <a:extLst>
              <a:ext uri="{FF2B5EF4-FFF2-40B4-BE49-F238E27FC236}">
                <a16:creationId xmlns:a16="http://schemas.microsoft.com/office/drawing/2014/main" id="{C31EEF3C-25C6-6070-7B31-782E69CCA3C3}"/>
              </a:ext>
            </a:extLst>
          </p:cNvPr>
          <p:cNvSpPr/>
          <p:nvPr/>
        </p:nvSpPr>
        <p:spPr>
          <a:xfrm>
            <a:off x="365760" y="2629104"/>
            <a:ext cx="548640" cy="502920"/>
          </a:xfrm>
          <a:prstGeom prst="rect">
            <a:avLst/>
          </a:prstGeom>
          <a:solidFill>
            <a:srgbClr val="FFFF00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65" name="Shape 36">
            <a:extLst>
              <a:ext uri="{FF2B5EF4-FFF2-40B4-BE49-F238E27FC236}">
                <a16:creationId xmlns:a16="http://schemas.microsoft.com/office/drawing/2014/main" id="{35AF4A25-4489-62EB-3E11-67A31B253164}"/>
              </a:ext>
            </a:extLst>
          </p:cNvPr>
          <p:cNvSpPr/>
          <p:nvPr/>
        </p:nvSpPr>
        <p:spPr>
          <a:xfrm>
            <a:off x="365760" y="3205176"/>
            <a:ext cx="548640" cy="502920"/>
          </a:xfrm>
          <a:prstGeom prst="rect">
            <a:avLst/>
          </a:prstGeom>
          <a:solidFill>
            <a:srgbClr val="FFFF00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66" name="Shape 44">
            <a:extLst>
              <a:ext uri="{FF2B5EF4-FFF2-40B4-BE49-F238E27FC236}">
                <a16:creationId xmlns:a16="http://schemas.microsoft.com/office/drawing/2014/main" id="{DF55F155-51DF-A5C3-8246-0DBB198A37E1}"/>
              </a:ext>
            </a:extLst>
          </p:cNvPr>
          <p:cNvSpPr/>
          <p:nvPr/>
        </p:nvSpPr>
        <p:spPr>
          <a:xfrm>
            <a:off x="365760" y="3781248"/>
            <a:ext cx="548640" cy="502920"/>
          </a:xfrm>
          <a:prstGeom prst="rect">
            <a:avLst/>
          </a:prstGeom>
          <a:solidFill>
            <a:srgbClr val="FFFF00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67" name="Shape 52">
            <a:extLst>
              <a:ext uri="{FF2B5EF4-FFF2-40B4-BE49-F238E27FC236}">
                <a16:creationId xmlns:a16="http://schemas.microsoft.com/office/drawing/2014/main" id="{D465DA4E-BD07-2F3B-4C67-9D42D3F06DF5}"/>
              </a:ext>
            </a:extLst>
          </p:cNvPr>
          <p:cNvSpPr/>
          <p:nvPr/>
        </p:nvSpPr>
        <p:spPr>
          <a:xfrm>
            <a:off x="365760" y="4357320"/>
            <a:ext cx="548640" cy="502920"/>
          </a:xfrm>
          <a:prstGeom prst="rect">
            <a:avLst/>
          </a:prstGeom>
          <a:solidFill>
            <a:srgbClr val="FFFF00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A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21945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🔗 Associations — Lois pour les Femmes &amp; Dates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365760" y="84124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FFFFFF">
                    <a:alpha val="8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 each law to its correct date!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65760" y="1463040"/>
            <a:ext cx="2011680" cy="566928"/>
          </a:xfrm>
          <a:prstGeom prst="rect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65760" y="1463040"/>
            <a:ext cx="2011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 avril 1944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2377440" y="1746504"/>
            <a:ext cx="2011680" cy="0"/>
          </a:xfrm>
          <a:prstGeom prst="line">
            <a:avLst/>
          </a:prstGeom>
          <a:noFill/>
          <a:ln w="12700">
            <a:solidFill>
              <a:srgbClr val="BBBBBB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480560" y="1463040"/>
            <a:ext cx="4389120" cy="566928"/>
          </a:xfrm>
          <a:prstGeom prst="rect">
            <a:avLst/>
          </a:prstGeom>
          <a:solidFill>
            <a:srgbClr val="F5F0FF"/>
          </a:solidFill>
          <a:ln w="6350">
            <a:solidFill>
              <a:srgbClr val="C8B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617720" y="1463040"/>
            <a:ext cx="4114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Harcèlement sexuel au travail = délit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365760" y="2148840"/>
            <a:ext cx="2011680" cy="566928"/>
          </a:xfrm>
          <a:prstGeom prst="rect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65760" y="2148840"/>
            <a:ext cx="2011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octobre 1945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2377440" y="2432304"/>
            <a:ext cx="2011680" cy="0"/>
          </a:xfrm>
          <a:prstGeom prst="line">
            <a:avLst/>
          </a:prstGeom>
          <a:noFill/>
          <a:ln w="12700">
            <a:solidFill>
              <a:srgbClr val="BBBBBB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4480560" y="2148840"/>
            <a:ext cx="4389120" cy="566928"/>
          </a:xfrm>
          <a:prstGeom prst="rect">
            <a:avLst/>
          </a:prstGeom>
          <a:solidFill>
            <a:srgbClr val="F5F0FF"/>
          </a:solidFill>
          <a:ln w="6350">
            <a:solidFill>
              <a:srgbClr val="C8B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617720" y="2148840"/>
            <a:ext cx="4114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Légalisation de l'avortement (loi Veil)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365760" y="2834640"/>
            <a:ext cx="2011680" cy="566928"/>
          </a:xfrm>
          <a:prstGeom prst="rect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365760" y="2834640"/>
            <a:ext cx="2011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juillet 1965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2377440" y="3118104"/>
            <a:ext cx="2011680" cy="0"/>
          </a:xfrm>
          <a:prstGeom prst="line">
            <a:avLst/>
          </a:prstGeom>
          <a:noFill/>
          <a:ln w="12700">
            <a:solidFill>
              <a:srgbClr val="BBBBBB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480560" y="2834640"/>
            <a:ext cx="4389120" cy="566928"/>
          </a:xfrm>
          <a:prstGeom prst="rect">
            <a:avLst/>
          </a:prstGeom>
          <a:solidFill>
            <a:srgbClr val="F5F0FF"/>
          </a:solidFill>
          <a:ln w="6350">
            <a:solidFill>
              <a:srgbClr val="C8B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617720" y="2834640"/>
            <a:ext cx="4114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Droit de travailler sans accord du mari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365760" y="3520440"/>
            <a:ext cx="2011680" cy="566928"/>
          </a:xfrm>
          <a:prstGeom prst="rect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365760" y="3520440"/>
            <a:ext cx="2011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 janvier 1975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2377440" y="3803904"/>
            <a:ext cx="2011680" cy="0"/>
          </a:xfrm>
          <a:prstGeom prst="line">
            <a:avLst/>
          </a:prstGeom>
          <a:noFill/>
          <a:ln w="12700">
            <a:solidFill>
              <a:srgbClr val="BBBBBB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4480560" y="3520440"/>
            <a:ext cx="4389120" cy="566928"/>
          </a:xfrm>
          <a:prstGeom prst="rect">
            <a:avLst/>
          </a:prstGeom>
          <a:solidFill>
            <a:srgbClr val="F5F0FF"/>
          </a:solidFill>
          <a:ln w="6350">
            <a:solidFill>
              <a:srgbClr val="C8B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617720" y="3520440"/>
            <a:ext cx="4114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Droit de vote pour les femmes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365760" y="4206240"/>
            <a:ext cx="2011680" cy="566928"/>
          </a:xfrm>
          <a:prstGeom prst="rect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365760" y="4206240"/>
            <a:ext cx="2011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 juillet 1992</a:t>
            </a:r>
            <a:endParaRPr lang="en-US" sz="1300" dirty="0"/>
          </a:p>
        </p:txBody>
      </p:sp>
      <p:sp>
        <p:nvSpPr>
          <p:cNvPr id="30" name="Shape 28"/>
          <p:cNvSpPr/>
          <p:nvPr/>
        </p:nvSpPr>
        <p:spPr>
          <a:xfrm>
            <a:off x="2377440" y="4489704"/>
            <a:ext cx="2011680" cy="0"/>
          </a:xfrm>
          <a:prstGeom prst="line">
            <a:avLst/>
          </a:prstGeom>
          <a:noFill/>
          <a:ln w="12700">
            <a:solidFill>
              <a:srgbClr val="BBBBBB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4480560" y="4206240"/>
            <a:ext cx="4389120" cy="566928"/>
          </a:xfrm>
          <a:prstGeom prst="rect">
            <a:avLst/>
          </a:prstGeom>
          <a:solidFill>
            <a:srgbClr val="F5F0FF"/>
          </a:solidFill>
          <a:ln w="6350">
            <a:solidFill>
              <a:srgbClr val="C8B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4617720" y="4206240"/>
            <a:ext cx="4114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Congé de maternité de 14 semaines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365760" y="4626864"/>
            <a:ext cx="8412480" cy="347472"/>
          </a:xfrm>
          <a:prstGeom prst="rect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457200" y="4636008"/>
            <a:ext cx="8229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1944→vote | 1945→congé mat. | 1965→travailler | 1975→avortement | 1992→harcèlement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365760" y="4626864"/>
            <a:ext cx="8412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CC00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Teacher: Click the 🔒 REVEAL boxes &amp; DELETE them to show answers</a:t>
            </a:r>
            <a:endParaRPr lang="en-US" sz="950" dirty="0"/>
          </a:p>
        </p:txBody>
      </p:sp>
      <p:sp>
        <p:nvSpPr>
          <p:cNvPr id="38" name="Shape 11">
            <a:extLst>
              <a:ext uri="{FF2B5EF4-FFF2-40B4-BE49-F238E27FC236}">
                <a16:creationId xmlns:a16="http://schemas.microsoft.com/office/drawing/2014/main" id="{3C38FCDB-0BF0-800C-9BAD-BA4D85132C8C}"/>
              </a:ext>
            </a:extLst>
          </p:cNvPr>
          <p:cNvSpPr/>
          <p:nvPr/>
        </p:nvSpPr>
        <p:spPr>
          <a:xfrm>
            <a:off x="365760" y="4626864"/>
            <a:ext cx="8412480" cy="420624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pPr algn="ctr"/>
            <a:r>
              <a:rPr lang="en-US" b="1" dirty="0" err="1">
                <a:solidFill>
                  <a:srgbClr val="FFFF00"/>
                </a:solidFill>
              </a:rPr>
              <a:t>réponse</a:t>
            </a:r>
            <a:endParaRPr lang="en-US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FA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E8634A"/>
          </a:solidFill>
          <a:ln w="12700">
            <a:solidFill>
              <a:srgbClr val="E86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21945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✅ Vrai ou Faux ? — L'Égalité Salariale (1)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365760" y="84124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FFFFFF">
                    <a:alpha val="8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True or False? Discuss!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65760" y="1481328"/>
            <a:ext cx="8412480" cy="566928"/>
          </a:xfrm>
          <a:prstGeom prst="rect">
            <a:avLst/>
          </a:prstGeom>
          <a:solidFill>
            <a:srgbClr val="FFF0ED"/>
          </a:solidFill>
          <a:ln w="6350">
            <a:solidFill>
              <a:srgbClr val="F0C8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57200" y="1563624"/>
            <a:ext cx="393192" cy="393192"/>
          </a:xfrm>
          <a:prstGeom prst="ellipse">
            <a:avLst/>
          </a:prstGeom>
          <a:solidFill>
            <a:srgbClr val="E8634A"/>
          </a:solidFill>
          <a:ln w="12700">
            <a:solidFill>
              <a:srgbClr val="E86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57200" y="1563624"/>
            <a:ext cx="3931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1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987552" y="1554480"/>
            <a:ext cx="5212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L'écart salarial global entre hommes et femmes en France est de 22%.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309360" y="1536192"/>
            <a:ext cx="2286000" cy="457200"/>
          </a:xfrm>
          <a:prstGeom prst="rect">
            <a:avLst/>
          </a:prstGeom>
          <a:solidFill>
            <a:srgbClr val="E8634A"/>
          </a:solidFill>
          <a:ln w="12700">
            <a:solidFill>
              <a:srgbClr val="E86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309360" y="153619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VRAI ✓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309360" y="153619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65760" y="2121408"/>
            <a:ext cx="8412480" cy="566928"/>
          </a:xfrm>
          <a:prstGeom prst="rect">
            <a:avLst/>
          </a:prstGeom>
          <a:solidFill>
            <a:srgbClr val="FFF8F5"/>
          </a:solidFill>
          <a:ln w="6350">
            <a:solidFill>
              <a:srgbClr val="F0C8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57200" y="2203704"/>
            <a:ext cx="393192" cy="393192"/>
          </a:xfrm>
          <a:prstGeom prst="ellipse">
            <a:avLst/>
          </a:prstGeom>
          <a:solidFill>
            <a:srgbClr val="E8634A"/>
          </a:solidFill>
          <a:ln w="12700">
            <a:solidFill>
              <a:srgbClr val="E86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57200" y="2203704"/>
            <a:ext cx="3931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2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987552" y="2194560"/>
            <a:ext cx="5212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L'écart est de 4% pour exactement le même poste.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6309360" y="2176272"/>
            <a:ext cx="2286000" cy="457200"/>
          </a:xfrm>
          <a:prstGeom prst="rect">
            <a:avLst/>
          </a:prstGeom>
          <a:solidFill>
            <a:srgbClr val="E8634A"/>
          </a:solidFill>
          <a:ln w="12700">
            <a:solidFill>
              <a:srgbClr val="E86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309360" y="217627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VRAI ✓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309360" y="217627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65760" y="2761488"/>
            <a:ext cx="8412480" cy="566928"/>
          </a:xfrm>
          <a:prstGeom prst="rect">
            <a:avLst/>
          </a:prstGeom>
          <a:solidFill>
            <a:srgbClr val="FFF0ED"/>
          </a:solidFill>
          <a:ln w="6350">
            <a:solidFill>
              <a:srgbClr val="F0C8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457200" y="2843784"/>
            <a:ext cx="393192" cy="393192"/>
          </a:xfrm>
          <a:prstGeom prst="ellipse">
            <a:avLst/>
          </a:prstGeom>
          <a:solidFill>
            <a:srgbClr val="E8634A"/>
          </a:solidFill>
          <a:ln w="12700">
            <a:solidFill>
              <a:srgbClr val="E86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57200" y="2843784"/>
            <a:ext cx="3931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3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987552" y="2834640"/>
            <a:ext cx="5212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femmes travaillent surtout dans des secteurs bien rémunérés.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6309360" y="2816352"/>
            <a:ext cx="2286000" cy="457200"/>
          </a:xfrm>
          <a:prstGeom prst="rect">
            <a:avLst/>
          </a:prstGeom>
          <a:solidFill>
            <a:srgbClr val="E8634A"/>
          </a:solidFill>
          <a:ln w="12700">
            <a:solidFill>
              <a:srgbClr val="E86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6309360" y="281635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FAUX ✗ — santé, social, éducation = moins bien payés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6309360" y="281635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365760" y="3401568"/>
            <a:ext cx="8412480" cy="566928"/>
          </a:xfrm>
          <a:prstGeom prst="rect">
            <a:avLst/>
          </a:prstGeom>
          <a:solidFill>
            <a:srgbClr val="FFF8F5"/>
          </a:solidFill>
          <a:ln w="6350">
            <a:solidFill>
              <a:srgbClr val="F0C8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457200" y="3483864"/>
            <a:ext cx="393192" cy="393192"/>
          </a:xfrm>
          <a:prstGeom prst="ellipse">
            <a:avLst/>
          </a:prstGeom>
          <a:solidFill>
            <a:srgbClr val="E8634A"/>
          </a:solidFill>
          <a:ln w="12700">
            <a:solidFill>
              <a:srgbClr val="E86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457200" y="3483864"/>
            <a:ext cx="3931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4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987552" y="3474720"/>
            <a:ext cx="5212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Plus d'une femme sur quatre travaille à temps partiel.</a:t>
            </a:r>
            <a:endParaRPr lang="en-US" sz="1300" dirty="0"/>
          </a:p>
        </p:txBody>
      </p:sp>
      <p:sp>
        <p:nvSpPr>
          <p:cNvPr id="36" name="Shape 34"/>
          <p:cNvSpPr/>
          <p:nvPr/>
        </p:nvSpPr>
        <p:spPr>
          <a:xfrm>
            <a:off x="6309360" y="3456432"/>
            <a:ext cx="2286000" cy="457200"/>
          </a:xfrm>
          <a:prstGeom prst="rect">
            <a:avLst/>
          </a:prstGeom>
          <a:solidFill>
            <a:srgbClr val="E8634A"/>
          </a:solidFill>
          <a:ln w="12700">
            <a:solidFill>
              <a:srgbClr val="E86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6309360" y="345643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VRAI ✓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6309360" y="345643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365760" y="4041648"/>
            <a:ext cx="8412480" cy="566928"/>
          </a:xfrm>
          <a:prstGeom prst="rect">
            <a:avLst/>
          </a:prstGeom>
          <a:solidFill>
            <a:srgbClr val="FFF0ED"/>
          </a:solidFill>
          <a:ln w="6350">
            <a:solidFill>
              <a:srgbClr val="F0C8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Shape 39"/>
          <p:cNvSpPr/>
          <p:nvPr/>
        </p:nvSpPr>
        <p:spPr>
          <a:xfrm>
            <a:off x="457200" y="4123944"/>
            <a:ext cx="393192" cy="393192"/>
          </a:xfrm>
          <a:prstGeom prst="ellipse">
            <a:avLst/>
          </a:prstGeom>
          <a:solidFill>
            <a:srgbClr val="E8634A"/>
          </a:solidFill>
          <a:ln w="12700">
            <a:solidFill>
              <a:srgbClr val="E86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457200" y="4123944"/>
            <a:ext cx="3931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5</a:t>
            </a:r>
            <a:endParaRPr lang="en-US" sz="1300" dirty="0"/>
          </a:p>
        </p:txBody>
      </p:sp>
      <p:sp>
        <p:nvSpPr>
          <p:cNvPr id="43" name="Text 41"/>
          <p:cNvSpPr/>
          <p:nvPr/>
        </p:nvSpPr>
        <p:spPr>
          <a:xfrm>
            <a:off x="987552" y="4114800"/>
            <a:ext cx="5212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loi sur l'égalité salariale a été instaurée en 1984.</a:t>
            </a:r>
            <a:endParaRPr lang="en-US" sz="1300" dirty="0"/>
          </a:p>
        </p:txBody>
      </p:sp>
      <p:sp>
        <p:nvSpPr>
          <p:cNvPr id="44" name="Shape 42"/>
          <p:cNvSpPr/>
          <p:nvPr/>
        </p:nvSpPr>
        <p:spPr>
          <a:xfrm>
            <a:off x="6309360" y="4096512"/>
            <a:ext cx="2286000" cy="457200"/>
          </a:xfrm>
          <a:prstGeom prst="rect">
            <a:avLst/>
          </a:prstGeom>
          <a:solidFill>
            <a:srgbClr val="E8634A"/>
          </a:solidFill>
          <a:ln w="12700">
            <a:solidFill>
              <a:srgbClr val="E86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6309360" y="409651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FAUX ✗ — 1972 et 2006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CC00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Teacher: Click the 🔒 REVEAL boxes &amp; DELETE them to show answers</a:t>
            </a:r>
            <a:endParaRPr lang="en-US" sz="950" dirty="0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38A5440F-51B0-3AEC-5CA0-D9FB0948CD1B}"/>
              </a:ext>
            </a:extLst>
          </p:cNvPr>
          <p:cNvGrpSpPr/>
          <p:nvPr/>
        </p:nvGrpSpPr>
        <p:grpSpPr>
          <a:xfrm>
            <a:off x="6309360" y="1536192"/>
            <a:ext cx="2286000" cy="457200"/>
            <a:chOff x="6309360" y="1536192"/>
            <a:chExt cx="2286000" cy="457200"/>
          </a:xfrm>
        </p:grpSpPr>
        <p:sp>
          <p:nvSpPr>
            <p:cNvPr id="62" name="Shape 12">
              <a:extLst>
                <a:ext uri="{FF2B5EF4-FFF2-40B4-BE49-F238E27FC236}">
                  <a16:creationId xmlns:a16="http://schemas.microsoft.com/office/drawing/2014/main" id="{E2BBCCD3-58B0-08B3-312C-4819DEF8E15A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63" name="TextBox 50">
              <a:extLst>
                <a:ext uri="{FF2B5EF4-FFF2-40B4-BE49-F238E27FC236}">
                  <a16:creationId xmlns:a16="http://schemas.microsoft.com/office/drawing/2014/main" id="{4FD2E61B-8F2F-F57D-2D86-3A10523A5D63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2725EA40-8D9D-0C6A-5FB0-CC9EDFE9068D}"/>
              </a:ext>
            </a:extLst>
          </p:cNvPr>
          <p:cNvGrpSpPr/>
          <p:nvPr/>
        </p:nvGrpSpPr>
        <p:grpSpPr>
          <a:xfrm>
            <a:off x="6309360" y="2176272"/>
            <a:ext cx="2286000" cy="457200"/>
            <a:chOff x="6309360" y="1536192"/>
            <a:chExt cx="2286000" cy="457200"/>
          </a:xfrm>
        </p:grpSpPr>
        <p:sp>
          <p:nvSpPr>
            <p:cNvPr id="60" name="Shape 12">
              <a:extLst>
                <a:ext uri="{FF2B5EF4-FFF2-40B4-BE49-F238E27FC236}">
                  <a16:creationId xmlns:a16="http://schemas.microsoft.com/office/drawing/2014/main" id="{7CCEFBDE-1773-F93A-F725-17A4F68A2E3F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61" name="TextBox 53">
              <a:extLst>
                <a:ext uri="{FF2B5EF4-FFF2-40B4-BE49-F238E27FC236}">
                  <a16:creationId xmlns:a16="http://schemas.microsoft.com/office/drawing/2014/main" id="{CE2B2480-138F-97B3-3D4D-34A6A851077B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F3202B6B-1F3F-1E5B-141A-1095D8CCC555}"/>
              </a:ext>
            </a:extLst>
          </p:cNvPr>
          <p:cNvGrpSpPr/>
          <p:nvPr/>
        </p:nvGrpSpPr>
        <p:grpSpPr>
          <a:xfrm>
            <a:off x="6309360" y="2823657"/>
            <a:ext cx="2286000" cy="457200"/>
            <a:chOff x="6309360" y="1536192"/>
            <a:chExt cx="2286000" cy="457200"/>
          </a:xfrm>
        </p:grpSpPr>
        <p:sp>
          <p:nvSpPr>
            <p:cNvPr id="58" name="Shape 12">
              <a:extLst>
                <a:ext uri="{FF2B5EF4-FFF2-40B4-BE49-F238E27FC236}">
                  <a16:creationId xmlns:a16="http://schemas.microsoft.com/office/drawing/2014/main" id="{7B14B7D8-03A3-DF13-7B97-3DCB9904C10E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59" name="TextBox 56">
              <a:extLst>
                <a:ext uri="{FF2B5EF4-FFF2-40B4-BE49-F238E27FC236}">
                  <a16:creationId xmlns:a16="http://schemas.microsoft.com/office/drawing/2014/main" id="{204D95F3-3468-682D-2322-6B52232CFC1D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A76B713C-731A-7291-D0A5-4349C13C1E69}"/>
              </a:ext>
            </a:extLst>
          </p:cNvPr>
          <p:cNvGrpSpPr/>
          <p:nvPr/>
        </p:nvGrpSpPr>
        <p:grpSpPr>
          <a:xfrm>
            <a:off x="6309360" y="3463737"/>
            <a:ext cx="2286000" cy="457200"/>
            <a:chOff x="6309360" y="1536192"/>
            <a:chExt cx="2286000" cy="457200"/>
          </a:xfrm>
        </p:grpSpPr>
        <p:sp>
          <p:nvSpPr>
            <p:cNvPr id="56" name="Shape 12">
              <a:extLst>
                <a:ext uri="{FF2B5EF4-FFF2-40B4-BE49-F238E27FC236}">
                  <a16:creationId xmlns:a16="http://schemas.microsoft.com/office/drawing/2014/main" id="{1070C6D3-42C3-5314-9D11-788F1E82F80F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57" name="TextBox 59">
              <a:extLst>
                <a:ext uri="{FF2B5EF4-FFF2-40B4-BE49-F238E27FC236}">
                  <a16:creationId xmlns:a16="http://schemas.microsoft.com/office/drawing/2014/main" id="{BAB2C2CE-AA60-DAD2-7FBC-A875A1D2E783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ED1137F8-75FC-2D33-3D46-0387AD5E887A}"/>
              </a:ext>
            </a:extLst>
          </p:cNvPr>
          <p:cNvGrpSpPr/>
          <p:nvPr/>
        </p:nvGrpSpPr>
        <p:grpSpPr>
          <a:xfrm>
            <a:off x="6309360" y="4096512"/>
            <a:ext cx="2286000" cy="457200"/>
            <a:chOff x="6309360" y="1536192"/>
            <a:chExt cx="2286000" cy="457200"/>
          </a:xfrm>
        </p:grpSpPr>
        <p:sp>
          <p:nvSpPr>
            <p:cNvPr id="54" name="Shape 12">
              <a:extLst>
                <a:ext uri="{FF2B5EF4-FFF2-40B4-BE49-F238E27FC236}">
                  <a16:creationId xmlns:a16="http://schemas.microsoft.com/office/drawing/2014/main" id="{6C3891D3-5E61-3D6C-E828-45EBEFFF61F2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55" name="TextBox 62">
              <a:extLst>
                <a:ext uri="{FF2B5EF4-FFF2-40B4-BE49-F238E27FC236}">
                  <a16:creationId xmlns:a16="http://schemas.microsoft.com/office/drawing/2014/main" id="{F922B3D7-6635-92E9-8E0D-09FE64E44BEE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FA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E8634A"/>
          </a:solidFill>
          <a:ln w="12700">
            <a:solidFill>
              <a:srgbClr val="E86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21945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✅ Vrai ou Faux ? — L'Égalité Salariale (2)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365760" y="84124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FFFFFF">
                    <a:alpha val="8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True or False? Discuss!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65760" y="1481328"/>
            <a:ext cx="8412480" cy="566928"/>
          </a:xfrm>
          <a:prstGeom prst="rect">
            <a:avLst/>
          </a:prstGeom>
          <a:solidFill>
            <a:srgbClr val="FFF0ED"/>
          </a:solidFill>
          <a:ln w="6350">
            <a:solidFill>
              <a:srgbClr val="F0C8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57200" y="1563624"/>
            <a:ext cx="393192" cy="393192"/>
          </a:xfrm>
          <a:prstGeom prst="ellipse">
            <a:avLst/>
          </a:prstGeom>
          <a:solidFill>
            <a:srgbClr val="E8634A"/>
          </a:solidFill>
          <a:ln w="12700">
            <a:solidFill>
              <a:srgbClr val="E86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57200" y="1563624"/>
            <a:ext cx="3931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1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987552" y="1554480"/>
            <a:ext cx="5212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'plafond de verre' aide les femmes à obtenir des promotions.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309360" y="1536192"/>
            <a:ext cx="2286000" cy="457200"/>
          </a:xfrm>
          <a:prstGeom prst="rect">
            <a:avLst/>
          </a:prstGeom>
          <a:solidFill>
            <a:srgbClr val="E8634A"/>
          </a:solidFill>
          <a:ln w="12700">
            <a:solidFill>
              <a:srgbClr val="E86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309360" y="153619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FAUX ✗ — il les empêche d'accéder aux postes de direction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309360" y="153619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65760" y="2121408"/>
            <a:ext cx="8412480" cy="566928"/>
          </a:xfrm>
          <a:prstGeom prst="rect">
            <a:avLst/>
          </a:prstGeom>
          <a:solidFill>
            <a:srgbClr val="FFF8F5"/>
          </a:solidFill>
          <a:ln w="6350">
            <a:solidFill>
              <a:srgbClr val="F0C8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57200" y="2203704"/>
            <a:ext cx="393192" cy="393192"/>
          </a:xfrm>
          <a:prstGeom prst="ellipse">
            <a:avLst/>
          </a:prstGeom>
          <a:solidFill>
            <a:srgbClr val="E8634A"/>
          </a:solidFill>
          <a:ln w="12700">
            <a:solidFill>
              <a:srgbClr val="E86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57200" y="2203704"/>
            <a:ext cx="3931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2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987552" y="2194560"/>
            <a:ext cx="5212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réforme des retraites (62→64 ans) aggrave les inégalités.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6309360" y="2176272"/>
            <a:ext cx="2286000" cy="457200"/>
          </a:xfrm>
          <a:prstGeom prst="rect">
            <a:avLst/>
          </a:prstGeom>
          <a:solidFill>
            <a:srgbClr val="E8634A"/>
          </a:solidFill>
          <a:ln w="12700">
            <a:solidFill>
              <a:srgbClr val="E86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309360" y="217627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VRAI ✓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309360" y="217627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65760" y="2761488"/>
            <a:ext cx="8412480" cy="566928"/>
          </a:xfrm>
          <a:prstGeom prst="rect">
            <a:avLst/>
          </a:prstGeom>
          <a:solidFill>
            <a:srgbClr val="FFF0ED"/>
          </a:solidFill>
          <a:ln w="6350">
            <a:solidFill>
              <a:srgbClr val="F0C8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457200" y="2843784"/>
            <a:ext cx="393192" cy="393192"/>
          </a:xfrm>
          <a:prstGeom prst="ellipse">
            <a:avLst/>
          </a:prstGeom>
          <a:solidFill>
            <a:srgbClr val="E8634A"/>
          </a:solidFill>
          <a:ln w="12700">
            <a:solidFill>
              <a:srgbClr val="E86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57200" y="2843784"/>
            <a:ext cx="3931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3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987552" y="2834640"/>
            <a:ext cx="5212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40% des femmes partent à la retraite avec une carrière incomplète.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6309360" y="2816352"/>
            <a:ext cx="2286000" cy="457200"/>
          </a:xfrm>
          <a:prstGeom prst="rect">
            <a:avLst/>
          </a:prstGeom>
          <a:solidFill>
            <a:srgbClr val="E8634A"/>
          </a:solidFill>
          <a:ln w="12700">
            <a:solidFill>
              <a:srgbClr val="E86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6309360" y="281635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VRAI ✓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6309360" y="281635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365760" y="3401568"/>
            <a:ext cx="8412480" cy="566928"/>
          </a:xfrm>
          <a:prstGeom prst="rect">
            <a:avLst/>
          </a:prstGeom>
          <a:solidFill>
            <a:srgbClr val="FFF8F5"/>
          </a:solidFill>
          <a:ln w="6350">
            <a:solidFill>
              <a:srgbClr val="F0C8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457200" y="3483864"/>
            <a:ext cx="393192" cy="393192"/>
          </a:xfrm>
          <a:prstGeom prst="ellipse">
            <a:avLst/>
          </a:prstGeom>
          <a:solidFill>
            <a:srgbClr val="E8634A"/>
          </a:solidFill>
          <a:ln w="12700">
            <a:solidFill>
              <a:srgbClr val="E86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457200" y="3483864"/>
            <a:ext cx="3931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4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987552" y="3474720"/>
            <a:ext cx="5212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hommes prennent leur retraite plus tôt que les femmes.</a:t>
            </a:r>
            <a:endParaRPr lang="en-US" sz="1300" dirty="0"/>
          </a:p>
        </p:txBody>
      </p:sp>
      <p:sp>
        <p:nvSpPr>
          <p:cNvPr id="36" name="Shape 34"/>
          <p:cNvSpPr/>
          <p:nvPr/>
        </p:nvSpPr>
        <p:spPr>
          <a:xfrm>
            <a:off x="6309360" y="3456432"/>
            <a:ext cx="2286000" cy="457200"/>
          </a:xfrm>
          <a:prstGeom prst="rect">
            <a:avLst/>
          </a:prstGeom>
          <a:solidFill>
            <a:srgbClr val="E8634A"/>
          </a:solidFill>
          <a:ln w="12700">
            <a:solidFill>
              <a:srgbClr val="E86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6309360" y="345643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FAUX ✗ — les femmes prennent leur retraite plus tard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6309360" y="345643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365760" y="4041648"/>
            <a:ext cx="8412480" cy="566928"/>
          </a:xfrm>
          <a:prstGeom prst="rect">
            <a:avLst/>
          </a:prstGeom>
          <a:solidFill>
            <a:srgbClr val="FFF0ED"/>
          </a:solidFill>
          <a:ln w="6350">
            <a:solidFill>
              <a:srgbClr val="F0C8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Shape 39"/>
          <p:cNvSpPr/>
          <p:nvPr/>
        </p:nvSpPr>
        <p:spPr>
          <a:xfrm>
            <a:off x="457200" y="4123944"/>
            <a:ext cx="393192" cy="393192"/>
          </a:xfrm>
          <a:prstGeom prst="ellipse">
            <a:avLst/>
          </a:prstGeom>
          <a:solidFill>
            <a:srgbClr val="E8634A"/>
          </a:solidFill>
          <a:ln w="12700">
            <a:solidFill>
              <a:srgbClr val="E86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457200" y="4123944"/>
            <a:ext cx="3931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5</a:t>
            </a:r>
            <a:endParaRPr lang="en-US" sz="1300" dirty="0"/>
          </a:p>
        </p:txBody>
      </p:sp>
      <p:sp>
        <p:nvSpPr>
          <p:cNvPr id="43" name="Text 41"/>
          <p:cNvSpPr/>
          <p:nvPr/>
        </p:nvSpPr>
        <p:spPr>
          <a:xfrm>
            <a:off x="987552" y="4114800"/>
            <a:ext cx="5212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120 000 mères seront défavorisées par la réforme des retraites.</a:t>
            </a:r>
            <a:endParaRPr lang="en-US" sz="1300" dirty="0"/>
          </a:p>
        </p:txBody>
      </p:sp>
      <p:sp>
        <p:nvSpPr>
          <p:cNvPr id="44" name="Shape 42"/>
          <p:cNvSpPr/>
          <p:nvPr/>
        </p:nvSpPr>
        <p:spPr>
          <a:xfrm>
            <a:off x="6309360" y="4096512"/>
            <a:ext cx="2286000" cy="457200"/>
          </a:xfrm>
          <a:prstGeom prst="rect">
            <a:avLst/>
          </a:prstGeom>
          <a:solidFill>
            <a:srgbClr val="E8634A"/>
          </a:solidFill>
          <a:ln w="12700">
            <a:solidFill>
              <a:srgbClr val="E86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6309360" y="409651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VRAI ✓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CC00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Teacher: Click the 🔒 REVEAL boxes &amp; DELETE them to show answers</a:t>
            </a:r>
            <a:endParaRPr lang="en-US" sz="950" dirty="0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71F55FD3-35E8-1084-1C2A-1051F4B64488}"/>
              </a:ext>
            </a:extLst>
          </p:cNvPr>
          <p:cNvGrpSpPr/>
          <p:nvPr/>
        </p:nvGrpSpPr>
        <p:grpSpPr>
          <a:xfrm>
            <a:off x="6309360" y="1517904"/>
            <a:ext cx="2286000" cy="457200"/>
            <a:chOff x="6309360" y="1536192"/>
            <a:chExt cx="2286000" cy="457200"/>
          </a:xfrm>
        </p:grpSpPr>
        <p:sp>
          <p:nvSpPr>
            <p:cNvPr id="50" name="Shape 12">
              <a:extLst>
                <a:ext uri="{FF2B5EF4-FFF2-40B4-BE49-F238E27FC236}">
                  <a16:creationId xmlns:a16="http://schemas.microsoft.com/office/drawing/2014/main" id="{82D36F7B-C942-E575-EFFC-EC2E15A31346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F543E2DB-7EF7-FEC7-5501-729BD81BE3AF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E6CBE575-3473-61FB-F18A-4DBAC11696FD}"/>
              </a:ext>
            </a:extLst>
          </p:cNvPr>
          <p:cNvGrpSpPr/>
          <p:nvPr/>
        </p:nvGrpSpPr>
        <p:grpSpPr>
          <a:xfrm>
            <a:off x="6309360" y="2157984"/>
            <a:ext cx="2286000" cy="457200"/>
            <a:chOff x="6309360" y="1536192"/>
            <a:chExt cx="2286000" cy="457200"/>
          </a:xfrm>
        </p:grpSpPr>
        <p:sp>
          <p:nvSpPr>
            <p:cNvPr id="53" name="Shape 12">
              <a:extLst>
                <a:ext uri="{FF2B5EF4-FFF2-40B4-BE49-F238E27FC236}">
                  <a16:creationId xmlns:a16="http://schemas.microsoft.com/office/drawing/2014/main" id="{5C54BDF7-7DF2-1689-12DD-ADE5D5929F26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5B08668E-FA05-E312-34D5-A978AD1DB7AE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EE5354E3-EF2D-8C54-8D95-CD5F1FDE6E45}"/>
              </a:ext>
            </a:extLst>
          </p:cNvPr>
          <p:cNvGrpSpPr/>
          <p:nvPr/>
        </p:nvGrpSpPr>
        <p:grpSpPr>
          <a:xfrm>
            <a:off x="6309360" y="2805369"/>
            <a:ext cx="2286000" cy="457200"/>
            <a:chOff x="6309360" y="1536192"/>
            <a:chExt cx="2286000" cy="457200"/>
          </a:xfrm>
        </p:grpSpPr>
        <p:sp>
          <p:nvSpPr>
            <p:cNvPr id="56" name="Shape 12">
              <a:extLst>
                <a:ext uri="{FF2B5EF4-FFF2-40B4-BE49-F238E27FC236}">
                  <a16:creationId xmlns:a16="http://schemas.microsoft.com/office/drawing/2014/main" id="{8A05505F-3B69-DF2A-29BE-22ACB51E8438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116CDE4D-19EA-EA86-19E7-DC0691B71876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70B84E23-8FCF-BF77-7F37-77FC10E12596}"/>
              </a:ext>
            </a:extLst>
          </p:cNvPr>
          <p:cNvGrpSpPr/>
          <p:nvPr/>
        </p:nvGrpSpPr>
        <p:grpSpPr>
          <a:xfrm>
            <a:off x="6309360" y="3445449"/>
            <a:ext cx="2286000" cy="457200"/>
            <a:chOff x="6309360" y="1536192"/>
            <a:chExt cx="2286000" cy="457200"/>
          </a:xfrm>
        </p:grpSpPr>
        <p:sp>
          <p:nvSpPr>
            <p:cNvPr id="59" name="Shape 12">
              <a:extLst>
                <a:ext uri="{FF2B5EF4-FFF2-40B4-BE49-F238E27FC236}">
                  <a16:creationId xmlns:a16="http://schemas.microsoft.com/office/drawing/2014/main" id="{D315B9EB-C4AE-FA82-6A80-46DB670B2C77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28D163F3-E75E-9B39-AFFA-F17F8AF27779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FB49F99C-F6BE-E60C-1A10-6C06A65EE9F5}"/>
              </a:ext>
            </a:extLst>
          </p:cNvPr>
          <p:cNvGrpSpPr/>
          <p:nvPr/>
        </p:nvGrpSpPr>
        <p:grpSpPr>
          <a:xfrm>
            <a:off x="6309360" y="4078224"/>
            <a:ext cx="2286000" cy="457200"/>
            <a:chOff x="6309360" y="1536192"/>
            <a:chExt cx="2286000" cy="457200"/>
          </a:xfrm>
        </p:grpSpPr>
        <p:sp>
          <p:nvSpPr>
            <p:cNvPr id="62" name="Shape 12">
              <a:extLst>
                <a:ext uri="{FF2B5EF4-FFF2-40B4-BE49-F238E27FC236}">
                  <a16:creationId xmlns:a16="http://schemas.microsoft.com/office/drawing/2014/main" id="{F300865C-5FCD-5C6B-289E-A5876A00DD2C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9D63B21B-E479-402F-EDE8-AE8F8294DB34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FA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E8634A"/>
          </a:solidFill>
          <a:ln w="12700">
            <a:solidFill>
              <a:srgbClr val="E86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21945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🎯 QCM — L'Égalité Salariale &amp; La Retraite (1)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365760" y="84124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FFFFFF">
                    <a:alpha val="8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Choose the correct answer!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365760" y="1444752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 Quel est l'écart </a:t>
            </a:r>
            <a:r>
              <a:rPr lang="en-US" sz="1300" b="1" dirty="0" err="1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salarial</a:t>
            </a:r>
            <a:r>
              <a:rPr lang="en-US" sz="130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entre hommes et femmes en France pour </a:t>
            </a:r>
            <a:r>
              <a:rPr lang="en-US" sz="1300" b="1" dirty="0" err="1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exactement</a:t>
            </a:r>
            <a:r>
              <a:rPr lang="en-US" sz="130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le </a:t>
            </a:r>
            <a:r>
              <a:rPr lang="en-US" sz="1300" b="1" dirty="0" err="1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même</a:t>
            </a:r>
            <a:r>
              <a:rPr lang="en-US" sz="130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r>
              <a:rPr lang="en-US" sz="1300" b="1" dirty="0" err="1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emploi</a:t>
            </a:r>
            <a:r>
              <a:rPr lang="en-US" sz="130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?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65760" y="1746504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(Overall pay gap between men and women?)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54550" y="1993392"/>
            <a:ext cx="4160520" cy="301752"/>
          </a:xfrm>
          <a:prstGeom prst="rect">
            <a:avLst/>
          </a:prstGeom>
          <a:solidFill>
            <a:srgbClr val="FFF5F0"/>
          </a:solidFill>
          <a:ln w="6350">
            <a:solidFill>
              <a:srgbClr val="EEC8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57200" y="196596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4%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754880" y="1965960"/>
            <a:ext cx="4160520" cy="301752"/>
          </a:xfrm>
          <a:prstGeom prst="rect">
            <a:avLst/>
          </a:prstGeom>
          <a:solidFill>
            <a:srgbClr val="FFF5F0"/>
          </a:solidFill>
          <a:ln w="6350">
            <a:solidFill>
              <a:srgbClr val="EEC8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846320" y="196596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12%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365760" y="2313432"/>
            <a:ext cx="4160520" cy="301752"/>
          </a:xfrm>
          <a:prstGeom prst="rect">
            <a:avLst/>
          </a:prstGeom>
          <a:solidFill>
            <a:srgbClr val="FFF5F0"/>
          </a:solidFill>
          <a:ln w="6350">
            <a:solidFill>
              <a:srgbClr val="EEC8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57200" y="231343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22%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114800" y="2331720"/>
            <a:ext cx="320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754880" y="2313432"/>
            <a:ext cx="4160520" cy="301752"/>
          </a:xfrm>
          <a:prstGeom prst="rect">
            <a:avLst/>
          </a:prstGeom>
          <a:solidFill>
            <a:srgbClr val="FFF5F0"/>
          </a:solidFill>
          <a:ln w="6350">
            <a:solidFill>
              <a:srgbClr val="EEC8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846320" y="231343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30%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65760" y="2542032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 À quel </a:t>
            </a:r>
            <a:r>
              <a:rPr lang="en-US" sz="1300" b="1" dirty="0" err="1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âge</a:t>
            </a:r>
            <a:r>
              <a:rPr lang="en-US" sz="130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r>
              <a:rPr lang="en-US" sz="1300" b="1" dirty="0" err="1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pourrait</a:t>
            </a:r>
            <a:r>
              <a:rPr lang="en-US" sz="130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-on prendre </a:t>
            </a:r>
            <a:r>
              <a:rPr lang="en-US" sz="1300" b="1" dirty="0" err="1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</a:t>
            </a:r>
            <a:r>
              <a:rPr lang="en-US" sz="130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r>
              <a:rPr lang="en-US" sz="1300" b="1" dirty="0" err="1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retraite</a:t>
            </a:r>
            <a:r>
              <a:rPr lang="en-US" sz="130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r>
              <a:rPr lang="en-US" sz="1300" b="1" dirty="0" err="1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</a:t>
            </a:r>
            <a:r>
              <a:rPr lang="en-US" sz="130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la </a:t>
            </a:r>
            <a:r>
              <a:rPr lang="en-US" sz="1300" b="1" dirty="0" err="1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réforme</a:t>
            </a:r>
            <a:r>
              <a:rPr lang="en-US" sz="130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r>
              <a:rPr lang="en-US" sz="1300" b="1" dirty="0" err="1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était</a:t>
            </a:r>
            <a:r>
              <a:rPr lang="en-US" sz="130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r>
              <a:rPr lang="en-US" sz="1300" b="1" dirty="0" err="1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adoptée</a:t>
            </a:r>
            <a:r>
              <a:rPr lang="en-US" sz="130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?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365760" y="2843784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(At what age can people now retire?)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65760" y="3063240"/>
            <a:ext cx="4160520" cy="301752"/>
          </a:xfrm>
          <a:prstGeom prst="rect">
            <a:avLst/>
          </a:prstGeom>
          <a:solidFill>
            <a:srgbClr val="FFF5F0"/>
          </a:solidFill>
          <a:ln w="6350">
            <a:solidFill>
              <a:srgbClr val="EEC8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57200" y="306324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60 ans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754880" y="3063240"/>
            <a:ext cx="4160520" cy="301752"/>
          </a:xfrm>
          <a:prstGeom prst="rect">
            <a:avLst/>
          </a:prstGeom>
          <a:solidFill>
            <a:srgbClr val="FFF5F0"/>
          </a:solidFill>
          <a:ln w="6350">
            <a:solidFill>
              <a:srgbClr val="EEC8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846320" y="306324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62 ans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365760" y="3410712"/>
            <a:ext cx="4160520" cy="301752"/>
          </a:xfrm>
          <a:prstGeom prst="rect">
            <a:avLst/>
          </a:prstGeom>
          <a:solidFill>
            <a:srgbClr val="FFF5F0"/>
          </a:solidFill>
          <a:ln w="6350">
            <a:solidFill>
              <a:srgbClr val="EEC8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457200" y="341071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64 ans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4114800" y="3429000"/>
            <a:ext cx="320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4754880" y="3410712"/>
            <a:ext cx="4160520" cy="301752"/>
          </a:xfrm>
          <a:prstGeom prst="rect">
            <a:avLst/>
          </a:prstGeom>
          <a:solidFill>
            <a:srgbClr val="FFF5F0"/>
          </a:solidFill>
          <a:ln w="6350">
            <a:solidFill>
              <a:srgbClr val="EEC8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4846320" y="341071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67 ans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365760" y="3639312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 Combien d'années de travail faut-il pour une retraite à taux plein ?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365760" y="3941064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(How many years of work for a full pension?)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365760" y="4160520"/>
            <a:ext cx="4160520" cy="301752"/>
          </a:xfrm>
          <a:prstGeom prst="rect">
            <a:avLst/>
          </a:prstGeom>
          <a:solidFill>
            <a:srgbClr val="FFF5F0"/>
          </a:solidFill>
          <a:ln w="6350">
            <a:solidFill>
              <a:srgbClr val="EEC8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457200" y="416052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35 ans</a:t>
            </a:r>
            <a:endParaRPr lang="en-US" sz="1200" dirty="0"/>
          </a:p>
        </p:txBody>
      </p:sp>
      <p:sp>
        <p:nvSpPr>
          <p:cNvPr id="40" name="Shape 38"/>
          <p:cNvSpPr/>
          <p:nvPr/>
        </p:nvSpPr>
        <p:spPr>
          <a:xfrm>
            <a:off x="4754880" y="4160520"/>
            <a:ext cx="4160520" cy="301752"/>
          </a:xfrm>
          <a:prstGeom prst="rect">
            <a:avLst/>
          </a:prstGeom>
          <a:solidFill>
            <a:srgbClr val="FFF5F0"/>
          </a:solidFill>
          <a:ln w="6350">
            <a:solidFill>
              <a:srgbClr val="EEC8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4846320" y="416052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40 ans</a:t>
            </a:r>
            <a:endParaRPr lang="en-US" sz="1200" dirty="0"/>
          </a:p>
        </p:txBody>
      </p:sp>
      <p:sp>
        <p:nvSpPr>
          <p:cNvPr id="42" name="Shape 40"/>
          <p:cNvSpPr/>
          <p:nvPr/>
        </p:nvSpPr>
        <p:spPr>
          <a:xfrm>
            <a:off x="365760" y="4507992"/>
            <a:ext cx="4160520" cy="301752"/>
          </a:xfrm>
          <a:prstGeom prst="rect">
            <a:avLst/>
          </a:prstGeom>
          <a:solidFill>
            <a:srgbClr val="FFF5F0"/>
          </a:solidFill>
          <a:ln w="6350">
            <a:solidFill>
              <a:srgbClr val="EEC8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457200" y="450799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43 ans</a:t>
            </a:r>
            <a:endParaRPr lang="en-US" sz="1200" dirty="0"/>
          </a:p>
        </p:txBody>
      </p:sp>
      <p:sp>
        <p:nvSpPr>
          <p:cNvPr id="48" name="Shape 46"/>
          <p:cNvSpPr/>
          <p:nvPr/>
        </p:nvSpPr>
        <p:spPr>
          <a:xfrm>
            <a:off x="4754880" y="4507992"/>
            <a:ext cx="4160520" cy="301752"/>
          </a:xfrm>
          <a:prstGeom prst="rect">
            <a:avLst/>
          </a:prstGeom>
          <a:solidFill>
            <a:srgbClr val="FFF5F0"/>
          </a:solidFill>
          <a:ln w="6350">
            <a:solidFill>
              <a:srgbClr val="EEC8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4846320" y="450799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45 ans</a:t>
            </a:r>
            <a:endParaRPr lang="en-US" sz="1200" dirty="0"/>
          </a:p>
        </p:txBody>
      </p:sp>
      <p:sp>
        <p:nvSpPr>
          <p:cNvPr id="50" name="Text 48"/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CC00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Teacher: Click the 🔒 REVEAL boxes &amp; DELETE them to show answers</a:t>
            </a:r>
            <a:endParaRPr lang="en-US" sz="950" dirty="0"/>
          </a:p>
        </p:txBody>
      </p:sp>
      <p:sp>
        <p:nvSpPr>
          <p:cNvPr id="51" name="Text 29">
            <a:extLst>
              <a:ext uri="{FF2B5EF4-FFF2-40B4-BE49-F238E27FC236}">
                <a16:creationId xmlns:a16="http://schemas.microsoft.com/office/drawing/2014/main" id="{CE0EEECE-E85B-3197-3504-BC4C0455793E}"/>
              </a:ext>
            </a:extLst>
          </p:cNvPr>
          <p:cNvSpPr/>
          <p:nvPr/>
        </p:nvSpPr>
        <p:spPr>
          <a:xfrm>
            <a:off x="4192434" y="1981832"/>
            <a:ext cx="320040" cy="274320"/>
          </a:xfrm>
          <a:prstGeom prst="rect">
            <a:avLst/>
          </a:prstGeom>
          <a:solidFill>
            <a:srgbClr val="FF0000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52" name="Text 29">
            <a:extLst>
              <a:ext uri="{FF2B5EF4-FFF2-40B4-BE49-F238E27FC236}">
                <a16:creationId xmlns:a16="http://schemas.microsoft.com/office/drawing/2014/main" id="{D05376DB-A622-8F5D-0AE0-0149ECAEBA75}"/>
              </a:ext>
            </a:extLst>
          </p:cNvPr>
          <p:cNvSpPr/>
          <p:nvPr/>
        </p:nvSpPr>
        <p:spPr>
          <a:xfrm>
            <a:off x="4206240" y="3419856"/>
            <a:ext cx="320040" cy="274320"/>
          </a:xfrm>
          <a:prstGeom prst="rect">
            <a:avLst/>
          </a:prstGeom>
          <a:solidFill>
            <a:srgbClr val="FF0000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53" name="Text 29">
            <a:extLst>
              <a:ext uri="{FF2B5EF4-FFF2-40B4-BE49-F238E27FC236}">
                <a16:creationId xmlns:a16="http://schemas.microsoft.com/office/drawing/2014/main" id="{B85B003F-3C3B-65EF-25B6-B4A14484458E}"/>
              </a:ext>
            </a:extLst>
          </p:cNvPr>
          <p:cNvSpPr/>
          <p:nvPr/>
        </p:nvSpPr>
        <p:spPr>
          <a:xfrm>
            <a:off x="4206240" y="4531197"/>
            <a:ext cx="320040" cy="274320"/>
          </a:xfrm>
          <a:prstGeom prst="rect">
            <a:avLst/>
          </a:prstGeom>
          <a:solidFill>
            <a:srgbClr val="FF0000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</a:t>
            </a:r>
            <a:endParaRPr lang="en-US" sz="1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2" grpId="0" animBg="1"/>
      <p:bldP spid="53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bg>
      <p:bgPr>
        <a:solidFill>
          <a:srgbClr val="FA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E8634A"/>
          </a:solidFill>
          <a:ln w="12700">
            <a:solidFill>
              <a:srgbClr val="E86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21945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🎯 QCM — L'Égalité Salariale &amp; La Retraite (2)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365760" y="84124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FFFFFF">
                    <a:alpha val="8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Choose the correct answer!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365760" y="1444752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 Quel pourcentage de femmes travaillent à temps partiel ?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65760" y="1746504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(What % of women work part-time?)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65760" y="1965960"/>
            <a:ext cx="4160520" cy="301752"/>
          </a:xfrm>
          <a:prstGeom prst="rect">
            <a:avLst/>
          </a:prstGeom>
          <a:solidFill>
            <a:srgbClr val="FFF5F0"/>
          </a:solidFill>
          <a:ln w="6350">
            <a:solidFill>
              <a:srgbClr val="EEC8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57200" y="196596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Moins de 10%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754880" y="1965960"/>
            <a:ext cx="4160520" cy="301752"/>
          </a:xfrm>
          <a:prstGeom prst="rect">
            <a:avLst/>
          </a:prstGeom>
          <a:solidFill>
            <a:srgbClr val="FFF5F0"/>
          </a:solidFill>
          <a:ln w="6350">
            <a:solidFill>
              <a:srgbClr val="EEC8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846320" y="196596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Plus de 25%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365760" y="2313432"/>
            <a:ext cx="4160520" cy="301752"/>
          </a:xfrm>
          <a:prstGeom prst="rect">
            <a:avLst/>
          </a:prstGeom>
          <a:solidFill>
            <a:srgbClr val="FFF5F0"/>
          </a:solidFill>
          <a:ln w="6350">
            <a:solidFill>
              <a:srgbClr val="EEC8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57200" y="231343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50%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754880" y="2313432"/>
            <a:ext cx="4160520" cy="301752"/>
          </a:xfrm>
          <a:prstGeom prst="rect">
            <a:avLst/>
          </a:prstGeom>
          <a:solidFill>
            <a:srgbClr val="FFF5F0"/>
          </a:solidFill>
          <a:ln w="6350">
            <a:solidFill>
              <a:srgbClr val="EEC8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846320" y="231343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15%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65760" y="2542032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 Combien de mères de famille seront défavorisées par la réforme des retraites ?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365760" y="2843784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(How many mothers affected?)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65760" y="3063240"/>
            <a:ext cx="4160520" cy="301752"/>
          </a:xfrm>
          <a:prstGeom prst="rect">
            <a:avLst/>
          </a:prstGeom>
          <a:solidFill>
            <a:srgbClr val="FFF5F0"/>
          </a:solidFill>
          <a:ln w="6350">
            <a:solidFill>
              <a:srgbClr val="EEC8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57200" y="306324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12 000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754880" y="3063240"/>
            <a:ext cx="4160520" cy="301752"/>
          </a:xfrm>
          <a:prstGeom prst="rect">
            <a:avLst/>
          </a:prstGeom>
          <a:solidFill>
            <a:srgbClr val="FFF5F0"/>
          </a:solidFill>
          <a:ln w="6350">
            <a:solidFill>
              <a:srgbClr val="EEC8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846320" y="306324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50 000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365760" y="3410712"/>
            <a:ext cx="4160520" cy="301752"/>
          </a:xfrm>
          <a:prstGeom prst="rect">
            <a:avLst/>
          </a:prstGeom>
          <a:solidFill>
            <a:srgbClr val="FFF5F0"/>
          </a:solidFill>
          <a:ln w="6350">
            <a:solidFill>
              <a:srgbClr val="EEC8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457200" y="341071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80 000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4754880" y="3410712"/>
            <a:ext cx="4160520" cy="301752"/>
          </a:xfrm>
          <a:prstGeom prst="rect">
            <a:avLst/>
          </a:prstGeom>
          <a:solidFill>
            <a:srgbClr val="FFF5F0"/>
          </a:solidFill>
          <a:ln w="6350">
            <a:solidFill>
              <a:srgbClr val="EEC8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4846320" y="341071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120 000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365760" y="3639312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 Quel secteur est considéré 'masculin' et mieux rémunéré ?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365760" y="3941064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(Which sector is seen as 'male' and better paid?)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365760" y="4160520"/>
            <a:ext cx="4160520" cy="301752"/>
          </a:xfrm>
          <a:prstGeom prst="rect">
            <a:avLst/>
          </a:prstGeom>
          <a:solidFill>
            <a:srgbClr val="FFF5F0"/>
          </a:solidFill>
          <a:ln w="6350">
            <a:solidFill>
              <a:srgbClr val="EEC8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457200" y="416052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L'éducation</a:t>
            </a:r>
            <a:endParaRPr lang="en-US" sz="1200" dirty="0"/>
          </a:p>
        </p:txBody>
      </p:sp>
      <p:sp>
        <p:nvSpPr>
          <p:cNvPr id="40" name="Shape 38"/>
          <p:cNvSpPr/>
          <p:nvPr/>
        </p:nvSpPr>
        <p:spPr>
          <a:xfrm>
            <a:off x="4754880" y="4160520"/>
            <a:ext cx="4160520" cy="301752"/>
          </a:xfrm>
          <a:prstGeom prst="rect">
            <a:avLst/>
          </a:prstGeom>
          <a:solidFill>
            <a:srgbClr val="FFF5F0"/>
          </a:solidFill>
          <a:ln w="6350">
            <a:solidFill>
              <a:srgbClr val="EEC8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4846320" y="416052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La santé</a:t>
            </a:r>
            <a:endParaRPr lang="en-US" sz="1200" dirty="0"/>
          </a:p>
        </p:txBody>
      </p:sp>
      <p:sp>
        <p:nvSpPr>
          <p:cNvPr id="42" name="Shape 40"/>
          <p:cNvSpPr/>
          <p:nvPr/>
        </p:nvSpPr>
        <p:spPr>
          <a:xfrm>
            <a:off x="365760" y="4507992"/>
            <a:ext cx="4160520" cy="301752"/>
          </a:xfrm>
          <a:prstGeom prst="rect">
            <a:avLst/>
          </a:prstGeom>
          <a:solidFill>
            <a:srgbClr val="FFF5F0"/>
          </a:solidFill>
          <a:ln w="6350">
            <a:solidFill>
              <a:srgbClr val="EEC8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457200" y="450799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L'informatique/L'ingénierie</a:t>
            </a:r>
            <a:endParaRPr lang="en-US" sz="1200" dirty="0"/>
          </a:p>
        </p:txBody>
      </p:sp>
      <p:sp>
        <p:nvSpPr>
          <p:cNvPr id="47" name="Text 45"/>
          <p:cNvSpPr/>
          <p:nvPr/>
        </p:nvSpPr>
        <p:spPr>
          <a:xfrm>
            <a:off x="4114800" y="4526280"/>
            <a:ext cx="320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48" name="Shape 46"/>
          <p:cNvSpPr/>
          <p:nvPr/>
        </p:nvSpPr>
        <p:spPr>
          <a:xfrm>
            <a:off x="4754880" y="4507992"/>
            <a:ext cx="4160520" cy="301752"/>
          </a:xfrm>
          <a:prstGeom prst="rect">
            <a:avLst/>
          </a:prstGeom>
          <a:solidFill>
            <a:srgbClr val="FFF5F0"/>
          </a:solidFill>
          <a:ln w="6350">
            <a:solidFill>
              <a:srgbClr val="EEC8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4846320" y="450799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Le social</a:t>
            </a:r>
            <a:endParaRPr lang="en-US" sz="1200" dirty="0"/>
          </a:p>
        </p:txBody>
      </p:sp>
      <p:sp>
        <p:nvSpPr>
          <p:cNvPr id="50" name="Text 48"/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CC00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Teacher: Click the 🔒 REVEAL boxes &amp; DELETE them to show answers</a:t>
            </a:r>
            <a:endParaRPr lang="en-US" sz="950" dirty="0"/>
          </a:p>
        </p:txBody>
      </p:sp>
      <p:sp>
        <p:nvSpPr>
          <p:cNvPr id="51" name="Text 29">
            <a:extLst>
              <a:ext uri="{FF2B5EF4-FFF2-40B4-BE49-F238E27FC236}">
                <a16:creationId xmlns:a16="http://schemas.microsoft.com/office/drawing/2014/main" id="{C99CD106-DCC7-7A78-63D2-EE7E311E5EAB}"/>
              </a:ext>
            </a:extLst>
          </p:cNvPr>
          <p:cNvSpPr/>
          <p:nvPr/>
        </p:nvSpPr>
        <p:spPr>
          <a:xfrm>
            <a:off x="8549640" y="1994082"/>
            <a:ext cx="320040" cy="274320"/>
          </a:xfrm>
          <a:prstGeom prst="rect">
            <a:avLst/>
          </a:prstGeom>
          <a:solidFill>
            <a:srgbClr val="FF0000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52" name="Text 29">
            <a:extLst>
              <a:ext uri="{FF2B5EF4-FFF2-40B4-BE49-F238E27FC236}">
                <a16:creationId xmlns:a16="http://schemas.microsoft.com/office/drawing/2014/main" id="{C58CD5EB-A8E0-C7AF-C657-1CCA7CED0BB6}"/>
              </a:ext>
            </a:extLst>
          </p:cNvPr>
          <p:cNvSpPr/>
          <p:nvPr/>
        </p:nvSpPr>
        <p:spPr>
          <a:xfrm>
            <a:off x="8565168" y="3433572"/>
            <a:ext cx="320040" cy="274320"/>
          </a:xfrm>
          <a:prstGeom prst="rect">
            <a:avLst/>
          </a:prstGeom>
          <a:solidFill>
            <a:srgbClr val="FF0000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53" name="Text 29">
            <a:extLst>
              <a:ext uri="{FF2B5EF4-FFF2-40B4-BE49-F238E27FC236}">
                <a16:creationId xmlns:a16="http://schemas.microsoft.com/office/drawing/2014/main" id="{E6929F77-1529-6110-4620-85C5C11D7B2E}"/>
              </a:ext>
            </a:extLst>
          </p:cNvPr>
          <p:cNvSpPr/>
          <p:nvPr/>
        </p:nvSpPr>
        <p:spPr>
          <a:xfrm>
            <a:off x="4206240" y="4526280"/>
            <a:ext cx="320040" cy="274320"/>
          </a:xfrm>
          <a:prstGeom prst="rect">
            <a:avLst/>
          </a:prstGeom>
          <a:solidFill>
            <a:srgbClr val="FF0000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</a:t>
            </a:r>
            <a:endParaRPr lang="en-US" sz="1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2" grpId="0" animBg="1"/>
      <p:bldP spid="53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4">
    <p:bg>
      <p:bgPr>
        <a:solidFill>
          <a:srgbClr val="4A1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0" cy="5143500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02920" y="0"/>
            <a:ext cx="502920" cy="51435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005840" y="0"/>
            <a:ext cx="502920" cy="5143500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737360" y="1097280"/>
            <a:ext cx="7040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500" dirty="0">
                <a:solidFill>
                  <a:srgbClr val="CC8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5 – LE HARCÈLEMENT SEXUEL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737360" y="1600200"/>
            <a:ext cx="70408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Harcèlement</a:t>
            </a:r>
            <a:endParaRPr lang="en-US" sz="58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5">
    <p:bg>
      <p:bgPr>
        <a:solidFill>
          <a:srgbClr val="FA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21945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✅ Vrai ou Faux ? — Le Harcèlement Sexuel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365760" y="84124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FFFFFF">
                    <a:alpha val="8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True or False?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65760" y="1481328"/>
            <a:ext cx="8412480" cy="566928"/>
          </a:xfrm>
          <a:prstGeom prst="rect">
            <a:avLst/>
          </a:prstGeom>
          <a:solidFill>
            <a:srgbClr val="F8F0FF"/>
          </a:solidFill>
          <a:ln w="6350">
            <a:solidFill>
              <a:srgbClr val="D0B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57200" y="1563624"/>
            <a:ext cx="393192" cy="393192"/>
          </a:xfrm>
          <a:prstGeom prst="ellipse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57200" y="1563624"/>
            <a:ext cx="3931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1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987552" y="1554480"/>
            <a:ext cx="5212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30% des femmes françaises ont subi du harcèlement sexuel au travail.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309360" y="1536192"/>
            <a:ext cx="2286000" cy="457200"/>
          </a:xfrm>
          <a:prstGeom prst="rect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309360" y="153619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VRAI ✓ (1 femme sur 3)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309360" y="153619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65760" y="2121408"/>
            <a:ext cx="8412480" cy="566928"/>
          </a:xfrm>
          <a:prstGeom prst="rect">
            <a:avLst/>
          </a:prstGeom>
          <a:solidFill>
            <a:srgbClr val="FAF5FF"/>
          </a:solidFill>
          <a:ln w="6350">
            <a:solidFill>
              <a:srgbClr val="D0B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57200" y="2203704"/>
            <a:ext cx="393192" cy="393192"/>
          </a:xfrm>
          <a:prstGeom prst="ellipse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57200" y="2203704"/>
            <a:ext cx="3931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2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987552" y="2194560"/>
            <a:ext cx="5212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harcèlement sexuel au travail est devenu un délit en 1975.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6309360" y="2176272"/>
            <a:ext cx="2286000" cy="457200"/>
          </a:xfrm>
          <a:prstGeom prst="rect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309360" y="217627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FAUX ✗ — 22 juillet 1992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309360" y="217627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65760" y="2761488"/>
            <a:ext cx="8412480" cy="566928"/>
          </a:xfrm>
          <a:prstGeom prst="rect">
            <a:avLst/>
          </a:prstGeom>
          <a:solidFill>
            <a:srgbClr val="F8F0FF"/>
          </a:solidFill>
          <a:ln w="6350">
            <a:solidFill>
              <a:srgbClr val="D0B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457200" y="2843784"/>
            <a:ext cx="393192" cy="393192"/>
          </a:xfrm>
          <a:prstGeom prst="ellipse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57200" y="2843784"/>
            <a:ext cx="3931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3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987552" y="2834640"/>
            <a:ext cx="5212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L'affaire Josso a eu lieu en novembre 2023.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6309360" y="2816352"/>
            <a:ext cx="2286000" cy="457200"/>
          </a:xfrm>
          <a:prstGeom prst="rect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6309360" y="281635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VRAI ✓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6309360" y="281635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365760" y="3401568"/>
            <a:ext cx="8412480" cy="566928"/>
          </a:xfrm>
          <a:prstGeom prst="rect">
            <a:avLst/>
          </a:prstGeom>
          <a:solidFill>
            <a:srgbClr val="FAF5FF"/>
          </a:solidFill>
          <a:ln w="6350">
            <a:solidFill>
              <a:srgbClr val="D0B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457200" y="3483864"/>
            <a:ext cx="393192" cy="393192"/>
          </a:xfrm>
          <a:prstGeom prst="ellipse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457200" y="3483864"/>
            <a:ext cx="3931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4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987552" y="3474720"/>
            <a:ext cx="5212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Joël Guerriau a été condamné à 5 ans de prison ferme.</a:t>
            </a:r>
            <a:endParaRPr lang="en-US" sz="1300" dirty="0"/>
          </a:p>
        </p:txBody>
      </p:sp>
      <p:sp>
        <p:nvSpPr>
          <p:cNvPr id="36" name="Shape 34"/>
          <p:cNvSpPr/>
          <p:nvPr/>
        </p:nvSpPr>
        <p:spPr>
          <a:xfrm>
            <a:off x="6309360" y="3456432"/>
            <a:ext cx="2286000" cy="457200"/>
          </a:xfrm>
          <a:prstGeom prst="rect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6309360" y="345643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FAUX ✗ — 18 mois de prison ferme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6309360" y="345643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365760" y="4041648"/>
            <a:ext cx="8412480" cy="566928"/>
          </a:xfrm>
          <a:prstGeom prst="rect">
            <a:avLst/>
          </a:prstGeom>
          <a:solidFill>
            <a:srgbClr val="F8F0FF"/>
          </a:solidFill>
          <a:ln w="6350">
            <a:solidFill>
              <a:srgbClr val="D0B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Shape 39"/>
          <p:cNvSpPr/>
          <p:nvPr/>
        </p:nvSpPr>
        <p:spPr>
          <a:xfrm>
            <a:off x="457200" y="4123944"/>
            <a:ext cx="393192" cy="393192"/>
          </a:xfrm>
          <a:prstGeom prst="ellipse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457200" y="4123944"/>
            <a:ext cx="3931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5</a:t>
            </a:r>
            <a:endParaRPr lang="en-US" sz="1300" dirty="0"/>
          </a:p>
        </p:txBody>
      </p:sp>
      <p:sp>
        <p:nvSpPr>
          <p:cNvPr id="43" name="Text 41"/>
          <p:cNvSpPr/>
          <p:nvPr/>
        </p:nvSpPr>
        <p:spPr>
          <a:xfrm>
            <a:off x="987552" y="4114800"/>
            <a:ext cx="5212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Joël Guerriau a été condamné à 5 ans d'inéligibilité.</a:t>
            </a:r>
            <a:endParaRPr lang="en-US" sz="1300" dirty="0"/>
          </a:p>
        </p:txBody>
      </p:sp>
      <p:sp>
        <p:nvSpPr>
          <p:cNvPr id="44" name="Shape 42"/>
          <p:cNvSpPr/>
          <p:nvPr/>
        </p:nvSpPr>
        <p:spPr>
          <a:xfrm>
            <a:off x="6309360" y="4096512"/>
            <a:ext cx="2286000" cy="457200"/>
          </a:xfrm>
          <a:prstGeom prst="rect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6309360" y="409651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VRAI ✓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CC00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Teacher: Click the 🔒 REVEAL boxes &amp; DELETE them to show answers</a:t>
            </a:r>
            <a:endParaRPr lang="en-US" sz="950" dirty="0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28DAA31C-4EA1-409C-AE6E-2326D853D1E2}"/>
              </a:ext>
            </a:extLst>
          </p:cNvPr>
          <p:cNvGrpSpPr/>
          <p:nvPr/>
        </p:nvGrpSpPr>
        <p:grpSpPr>
          <a:xfrm>
            <a:off x="6309360" y="1537228"/>
            <a:ext cx="2286000" cy="457200"/>
            <a:chOff x="6309360" y="1536192"/>
            <a:chExt cx="2286000" cy="457200"/>
          </a:xfrm>
        </p:grpSpPr>
        <p:sp>
          <p:nvSpPr>
            <p:cNvPr id="50" name="Shape 12">
              <a:extLst>
                <a:ext uri="{FF2B5EF4-FFF2-40B4-BE49-F238E27FC236}">
                  <a16:creationId xmlns:a16="http://schemas.microsoft.com/office/drawing/2014/main" id="{A43D2BF8-DD10-7414-8745-7E67C80BF37F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127E8582-7097-9B63-5FB6-A26520094F53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A6B992E3-F20C-F5A3-22CF-1DB76AB0B2CB}"/>
              </a:ext>
            </a:extLst>
          </p:cNvPr>
          <p:cNvGrpSpPr/>
          <p:nvPr/>
        </p:nvGrpSpPr>
        <p:grpSpPr>
          <a:xfrm>
            <a:off x="6309360" y="2177308"/>
            <a:ext cx="2286000" cy="457200"/>
            <a:chOff x="6309360" y="1536192"/>
            <a:chExt cx="2286000" cy="457200"/>
          </a:xfrm>
        </p:grpSpPr>
        <p:sp>
          <p:nvSpPr>
            <p:cNvPr id="53" name="Shape 12">
              <a:extLst>
                <a:ext uri="{FF2B5EF4-FFF2-40B4-BE49-F238E27FC236}">
                  <a16:creationId xmlns:a16="http://schemas.microsoft.com/office/drawing/2014/main" id="{7E38D12C-9F8F-28BF-39B9-BEAC03EBE6E4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74CA4092-8891-718A-FCCA-DD0536ABEBA5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C83CA6DF-4FE7-5717-0B73-2464E8420642}"/>
              </a:ext>
            </a:extLst>
          </p:cNvPr>
          <p:cNvGrpSpPr/>
          <p:nvPr/>
        </p:nvGrpSpPr>
        <p:grpSpPr>
          <a:xfrm>
            <a:off x="6309360" y="2824693"/>
            <a:ext cx="2286000" cy="457200"/>
            <a:chOff x="6309360" y="1536192"/>
            <a:chExt cx="2286000" cy="457200"/>
          </a:xfrm>
        </p:grpSpPr>
        <p:sp>
          <p:nvSpPr>
            <p:cNvPr id="56" name="Shape 12">
              <a:extLst>
                <a:ext uri="{FF2B5EF4-FFF2-40B4-BE49-F238E27FC236}">
                  <a16:creationId xmlns:a16="http://schemas.microsoft.com/office/drawing/2014/main" id="{7EA9C409-18B0-0FF8-BB66-796D213AF8E2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508AE806-EDD6-EB63-FFD6-C17332956AB5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58DEC662-AFF8-461F-BCAB-DAFBBEB55B20}"/>
              </a:ext>
            </a:extLst>
          </p:cNvPr>
          <p:cNvGrpSpPr/>
          <p:nvPr/>
        </p:nvGrpSpPr>
        <p:grpSpPr>
          <a:xfrm>
            <a:off x="6309360" y="3464773"/>
            <a:ext cx="2286000" cy="457200"/>
            <a:chOff x="6309360" y="1536192"/>
            <a:chExt cx="2286000" cy="457200"/>
          </a:xfrm>
        </p:grpSpPr>
        <p:sp>
          <p:nvSpPr>
            <p:cNvPr id="59" name="Shape 12">
              <a:extLst>
                <a:ext uri="{FF2B5EF4-FFF2-40B4-BE49-F238E27FC236}">
                  <a16:creationId xmlns:a16="http://schemas.microsoft.com/office/drawing/2014/main" id="{0BF04AA6-E40C-4088-7804-7BF0A450A3F8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1C04ECE4-7027-960E-365B-3B1E6610A90F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3702C60F-81AD-C641-40E3-7C1878D5E160}"/>
              </a:ext>
            </a:extLst>
          </p:cNvPr>
          <p:cNvGrpSpPr/>
          <p:nvPr/>
        </p:nvGrpSpPr>
        <p:grpSpPr>
          <a:xfrm>
            <a:off x="6309360" y="4097548"/>
            <a:ext cx="2286000" cy="457200"/>
            <a:chOff x="6309360" y="1536192"/>
            <a:chExt cx="2286000" cy="457200"/>
          </a:xfrm>
        </p:grpSpPr>
        <p:sp>
          <p:nvSpPr>
            <p:cNvPr id="62" name="Shape 12">
              <a:extLst>
                <a:ext uri="{FF2B5EF4-FFF2-40B4-BE49-F238E27FC236}">
                  <a16:creationId xmlns:a16="http://schemas.microsoft.com/office/drawing/2014/main" id="{ED539DE0-F00F-CBC7-8631-5900F071FDA7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D03DFD17-74A9-4256-2965-4969FC58F1E0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6">
    <p:bg>
      <p:bgPr>
        <a:solidFill>
          <a:srgbClr val="FA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21945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🎯 QCM — Le Harcèlement &amp; L'Affaire Josso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365760" y="84124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FFFFFF">
                    <a:alpha val="8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Choose the correct answer!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365760" y="1444752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 Quelle proportion de femmes a subi du harcèlement sexuel au travail ?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65760" y="1746504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(What proportion of women?)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65760" y="1965960"/>
            <a:ext cx="4160520" cy="301752"/>
          </a:xfrm>
          <a:prstGeom prst="rect">
            <a:avLst/>
          </a:prstGeom>
          <a:solidFill>
            <a:srgbClr val="F8F0FF"/>
          </a:solidFill>
          <a:ln w="6350">
            <a:solidFill>
              <a:srgbClr val="D0B8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57200" y="196596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1 sur 10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754880" y="1965960"/>
            <a:ext cx="4160520" cy="301752"/>
          </a:xfrm>
          <a:prstGeom prst="rect">
            <a:avLst/>
          </a:prstGeom>
          <a:solidFill>
            <a:srgbClr val="F8F0FF"/>
          </a:solidFill>
          <a:ln w="6350">
            <a:solidFill>
              <a:srgbClr val="D0B8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846320" y="196596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1 sur 5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365760" y="2313432"/>
            <a:ext cx="4160520" cy="301752"/>
          </a:xfrm>
          <a:prstGeom prst="rect">
            <a:avLst/>
          </a:prstGeom>
          <a:solidFill>
            <a:srgbClr val="F8F0FF"/>
          </a:solidFill>
          <a:ln w="6350">
            <a:solidFill>
              <a:srgbClr val="D0B8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57200" y="231343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1 sur 3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4114800" y="2331720"/>
            <a:ext cx="320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754880" y="2313432"/>
            <a:ext cx="4160520" cy="301752"/>
          </a:xfrm>
          <a:prstGeom prst="rect">
            <a:avLst/>
          </a:prstGeom>
          <a:solidFill>
            <a:srgbClr val="F8F0FF"/>
          </a:solidFill>
          <a:ln w="6350">
            <a:solidFill>
              <a:srgbClr val="D0B8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846320" y="231343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1 sur 2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365760" y="2542032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 Quelle substance a été retrouvée dans l'organisme de Sandrine Josso ?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365760" y="2843784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(What substance was found?)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65760" y="3063240"/>
            <a:ext cx="4160520" cy="301752"/>
          </a:xfrm>
          <a:prstGeom prst="rect">
            <a:avLst/>
          </a:prstGeom>
          <a:solidFill>
            <a:srgbClr val="F8F0FF"/>
          </a:solidFill>
          <a:ln w="6350">
            <a:solidFill>
              <a:srgbClr val="D0B8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57200" y="306324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Alcool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4754880" y="3063240"/>
            <a:ext cx="4160520" cy="301752"/>
          </a:xfrm>
          <a:prstGeom prst="rect">
            <a:avLst/>
          </a:prstGeom>
          <a:solidFill>
            <a:srgbClr val="F8F0FF"/>
          </a:solidFill>
          <a:ln w="6350">
            <a:solidFill>
              <a:srgbClr val="D0B8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846320" y="306324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Cocaïne</a:t>
            </a:r>
            <a:endParaRPr lang="en-US" sz="1150" dirty="0"/>
          </a:p>
        </p:txBody>
      </p:sp>
      <p:sp>
        <p:nvSpPr>
          <p:cNvPr id="28" name="Shape 26"/>
          <p:cNvSpPr/>
          <p:nvPr/>
        </p:nvSpPr>
        <p:spPr>
          <a:xfrm>
            <a:off x="365760" y="3410712"/>
            <a:ext cx="4160520" cy="301752"/>
          </a:xfrm>
          <a:prstGeom prst="rect">
            <a:avLst/>
          </a:prstGeom>
          <a:solidFill>
            <a:srgbClr val="F8F0FF"/>
          </a:solidFill>
          <a:ln w="6350">
            <a:solidFill>
              <a:srgbClr val="D0B8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457200" y="341071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MDMA (ecstasy)</a:t>
            </a:r>
            <a:endParaRPr lang="en-US" sz="1150" dirty="0"/>
          </a:p>
        </p:txBody>
      </p:sp>
      <p:sp>
        <p:nvSpPr>
          <p:cNvPr id="34" name="Shape 32"/>
          <p:cNvSpPr/>
          <p:nvPr/>
        </p:nvSpPr>
        <p:spPr>
          <a:xfrm>
            <a:off x="4754880" y="3410712"/>
            <a:ext cx="4160520" cy="301752"/>
          </a:xfrm>
          <a:prstGeom prst="rect">
            <a:avLst/>
          </a:prstGeom>
          <a:solidFill>
            <a:srgbClr val="F8F0FF"/>
          </a:solidFill>
          <a:ln w="6350">
            <a:solidFill>
              <a:srgbClr val="D0B8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4846320" y="341071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Somnifères</a:t>
            </a:r>
            <a:endParaRPr lang="en-US" sz="1150" dirty="0"/>
          </a:p>
        </p:txBody>
      </p:sp>
      <p:sp>
        <p:nvSpPr>
          <p:cNvPr id="36" name="Text 34"/>
          <p:cNvSpPr/>
          <p:nvPr/>
        </p:nvSpPr>
        <p:spPr>
          <a:xfrm>
            <a:off x="365760" y="3639312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 Quelle peine a reçu Joël Guerriau ?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365760" y="3941064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(What was Guerriau's sentence?)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365760" y="4160520"/>
            <a:ext cx="4160520" cy="301752"/>
          </a:xfrm>
          <a:prstGeom prst="rect">
            <a:avLst/>
          </a:prstGeom>
          <a:solidFill>
            <a:srgbClr val="F8F0FF"/>
          </a:solidFill>
          <a:ln w="6350">
            <a:solidFill>
              <a:srgbClr val="D0B8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457200" y="416052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4 ans entiers de prison ferme</a:t>
            </a:r>
            <a:endParaRPr lang="en-US" sz="1150" dirty="0"/>
          </a:p>
        </p:txBody>
      </p:sp>
      <p:sp>
        <p:nvSpPr>
          <p:cNvPr id="40" name="Shape 38"/>
          <p:cNvSpPr/>
          <p:nvPr/>
        </p:nvSpPr>
        <p:spPr>
          <a:xfrm>
            <a:off x="4754880" y="4160520"/>
            <a:ext cx="4160520" cy="301752"/>
          </a:xfrm>
          <a:prstGeom prst="rect">
            <a:avLst/>
          </a:prstGeom>
          <a:solidFill>
            <a:srgbClr val="F8F0FF"/>
          </a:solidFill>
          <a:ln w="6350">
            <a:solidFill>
              <a:srgbClr val="D0B8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4846320" y="416052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18 mois de prison ferme + 5 ans d'inéligibilité</a:t>
            </a:r>
            <a:endParaRPr lang="en-US" sz="1150" dirty="0"/>
          </a:p>
        </p:txBody>
      </p:sp>
      <p:sp>
        <p:nvSpPr>
          <p:cNvPr id="46" name="Shape 44"/>
          <p:cNvSpPr/>
          <p:nvPr/>
        </p:nvSpPr>
        <p:spPr>
          <a:xfrm>
            <a:off x="365760" y="4507992"/>
            <a:ext cx="4160520" cy="301752"/>
          </a:xfrm>
          <a:prstGeom prst="rect">
            <a:avLst/>
          </a:prstGeom>
          <a:solidFill>
            <a:srgbClr val="F8F0FF"/>
          </a:solidFill>
          <a:ln w="6350">
            <a:solidFill>
              <a:srgbClr val="D0B8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457200" y="450799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Acquitté / relaxé</a:t>
            </a:r>
            <a:endParaRPr lang="en-US" sz="1150" dirty="0"/>
          </a:p>
        </p:txBody>
      </p:sp>
      <p:sp>
        <p:nvSpPr>
          <p:cNvPr id="48" name="Shape 46"/>
          <p:cNvSpPr/>
          <p:nvPr/>
        </p:nvSpPr>
        <p:spPr>
          <a:xfrm>
            <a:off x="4754880" y="4507992"/>
            <a:ext cx="4160520" cy="301752"/>
          </a:xfrm>
          <a:prstGeom prst="rect">
            <a:avLst/>
          </a:prstGeom>
          <a:solidFill>
            <a:srgbClr val="F8F0FF"/>
          </a:solidFill>
          <a:ln w="6350">
            <a:solidFill>
              <a:srgbClr val="D0B8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4846320" y="450799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Travaux d'intérêt général seulement</a:t>
            </a:r>
            <a:endParaRPr lang="en-US" sz="1150" dirty="0"/>
          </a:p>
        </p:txBody>
      </p:sp>
      <p:sp>
        <p:nvSpPr>
          <p:cNvPr id="50" name="Text 48"/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CC00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Teacher: Click the 🔒 REVEAL boxes &amp; DELETE them to show answers</a:t>
            </a:r>
            <a:endParaRPr lang="en-US" sz="950" dirty="0"/>
          </a:p>
        </p:txBody>
      </p:sp>
      <p:sp>
        <p:nvSpPr>
          <p:cNvPr id="51" name="Text 29">
            <a:extLst>
              <a:ext uri="{FF2B5EF4-FFF2-40B4-BE49-F238E27FC236}">
                <a16:creationId xmlns:a16="http://schemas.microsoft.com/office/drawing/2014/main" id="{0EEE6E44-FDB9-F3A2-0E14-2481E8BAD75E}"/>
              </a:ext>
            </a:extLst>
          </p:cNvPr>
          <p:cNvSpPr/>
          <p:nvPr/>
        </p:nvSpPr>
        <p:spPr>
          <a:xfrm>
            <a:off x="4229100" y="2345436"/>
            <a:ext cx="320040" cy="274320"/>
          </a:xfrm>
          <a:prstGeom prst="rect">
            <a:avLst/>
          </a:prstGeom>
          <a:solidFill>
            <a:srgbClr val="FF0000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52" name="Text 29">
            <a:extLst>
              <a:ext uri="{FF2B5EF4-FFF2-40B4-BE49-F238E27FC236}">
                <a16:creationId xmlns:a16="http://schemas.microsoft.com/office/drawing/2014/main" id="{08232944-0C32-6A85-C543-907963ECC36B}"/>
              </a:ext>
            </a:extLst>
          </p:cNvPr>
          <p:cNvSpPr/>
          <p:nvPr/>
        </p:nvSpPr>
        <p:spPr>
          <a:xfrm>
            <a:off x="4206240" y="3422099"/>
            <a:ext cx="320040" cy="274320"/>
          </a:xfrm>
          <a:prstGeom prst="rect">
            <a:avLst/>
          </a:prstGeom>
          <a:solidFill>
            <a:srgbClr val="FF0000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53" name="Text 29">
            <a:extLst>
              <a:ext uri="{FF2B5EF4-FFF2-40B4-BE49-F238E27FC236}">
                <a16:creationId xmlns:a16="http://schemas.microsoft.com/office/drawing/2014/main" id="{A854B7CC-D4AA-83B2-5A6B-656FAE501824}"/>
              </a:ext>
            </a:extLst>
          </p:cNvPr>
          <p:cNvSpPr/>
          <p:nvPr/>
        </p:nvSpPr>
        <p:spPr>
          <a:xfrm>
            <a:off x="8549640" y="4160520"/>
            <a:ext cx="320040" cy="274320"/>
          </a:xfrm>
          <a:prstGeom prst="rect">
            <a:avLst/>
          </a:prstGeom>
          <a:solidFill>
            <a:srgbClr val="FF0000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</a:t>
            </a:r>
            <a:endParaRPr lang="en-US" sz="1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2" grpId="0" animBg="1"/>
      <p:bldP spid="5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21945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✅ Vrai ou Faux ? — Historique (1)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365760" y="84124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FFFFFF">
                    <a:alpha val="8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each statement and decide: True or False?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65760" y="1481328"/>
            <a:ext cx="8412480" cy="566928"/>
          </a:xfrm>
          <a:prstGeom prst="rect">
            <a:avLst/>
          </a:prstGeom>
          <a:solidFill>
            <a:srgbClr val="EEF2FF"/>
          </a:solidFill>
          <a:ln w="6350">
            <a:solidFill>
              <a:srgbClr val="C8D0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57200" y="1563624"/>
            <a:ext cx="393192" cy="393192"/>
          </a:xfrm>
          <a:prstGeom prst="ellipse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57200" y="1563624"/>
            <a:ext cx="3931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1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987552" y="1554480"/>
            <a:ext cx="5212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droit de grève a été légalisé en France en 1864.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309360" y="1536192"/>
            <a:ext cx="2286000" cy="45720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309360" y="153619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VRAI ✓ — Loi Ollivier, 1864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309360" y="153619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65760" y="2121408"/>
            <a:ext cx="8412480" cy="566928"/>
          </a:xfrm>
          <a:prstGeom prst="rect">
            <a:avLst/>
          </a:prstGeom>
          <a:solidFill>
            <a:srgbClr val="F8F8FF"/>
          </a:solidFill>
          <a:ln w="6350">
            <a:solidFill>
              <a:srgbClr val="C8D0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57200" y="2203704"/>
            <a:ext cx="393192" cy="393192"/>
          </a:xfrm>
          <a:prstGeom prst="ellipse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57200" y="2203704"/>
            <a:ext cx="3931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2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987552" y="2194560"/>
            <a:ext cx="5212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syndicats ont été légalisés en 1874.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6309360" y="2176272"/>
            <a:ext cx="2286000" cy="45720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309360" y="217627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FAUX ✗ — 1884, loi Waldeck-Rousseau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309360" y="217627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65760" y="2761488"/>
            <a:ext cx="8412480" cy="566928"/>
          </a:xfrm>
          <a:prstGeom prst="rect">
            <a:avLst/>
          </a:prstGeom>
          <a:solidFill>
            <a:srgbClr val="EEF2FF"/>
          </a:solidFill>
          <a:ln w="6350">
            <a:solidFill>
              <a:srgbClr val="C8D0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457200" y="2843784"/>
            <a:ext cx="393192" cy="393192"/>
          </a:xfrm>
          <a:prstGeom prst="ellipse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57200" y="2843784"/>
            <a:ext cx="3931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3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987552" y="2834640"/>
            <a:ext cx="5212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grève de mai 1936 est la première grande grève française.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6309360" y="2816352"/>
            <a:ext cx="2286000" cy="45720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6309360" y="281635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VRAI ✓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6309360" y="281635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365760" y="3401568"/>
            <a:ext cx="8412480" cy="566928"/>
          </a:xfrm>
          <a:prstGeom prst="rect">
            <a:avLst/>
          </a:prstGeom>
          <a:solidFill>
            <a:srgbClr val="F8F8FF"/>
          </a:solidFill>
          <a:ln w="6350">
            <a:solidFill>
              <a:srgbClr val="C8D0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457200" y="3483864"/>
            <a:ext cx="393192" cy="393192"/>
          </a:xfrm>
          <a:prstGeom prst="ellipse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457200" y="3483864"/>
            <a:ext cx="3931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4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987552" y="3474720"/>
            <a:ext cx="5212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1936, il y avait 9 millions de grévistes.</a:t>
            </a:r>
            <a:endParaRPr lang="en-US" sz="1300" dirty="0"/>
          </a:p>
        </p:txBody>
      </p:sp>
      <p:sp>
        <p:nvSpPr>
          <p:cNvPr id="36" name="Shape 34"/>
          <p:cNvSpPr/>
          <p:nvPr/>
        </p:nvSpPr>
        <p:spPr>
          <a:xfrm>
            <a:off x="6309360" y="3456432"/>
            <a:ext cx="2286000" cy="45720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6309360" y="345643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FAUX ✗ — 2 millions de grévistes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6309360" y="345643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365760" y="4041648"/>
            <a:ext cx="8412480" cy="566928"/>
          </a:xfrm>
          <a:prstGeom prst="rect">
            <a:avLst/>
          </a:prstGeom>
          <a:solidFill>
            <a:srgbClr val="EEF2FF"/>
          </a:solidFill>
          <a:ln w="6350">
            <a:solidFill>
              <a:srgbClr val="C8D0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Shape 39"/>
          <p:cNvSpPr/>
          <p:nvPr/>
        </p:nvSpPr>
        <p:spPr>
          <a:xfrm>
            <a:off x="457200" y="4123944"/>
            <a:ext cx="393192" cy="393192"/>
          </a:xfrm>
          <a:prstGeom prst="ellipse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457200" y="4123944"/>
            <a:ext cx="3931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5</a:t>
            </a:r>
            <a:endParaRPr lang="en-US" sz="1300" dirty="0"/>
          </a:p>
        </p:txBody>
      </p:sp>
      <p:sp>
        <p:nvSpPr>
          <p:cNvPr id="43" name="Text 41"/>
          <p:cNvSpPr/>
          <p:nvPr/>
        </p:nvSpPr>
        <p:spPr>
          <a:xfrm>
            <a:off x="987552" y="4114800"/>
            <a:ext cx="5212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Accords Matignon ont été signés le 8 juin 1936.</a:t>
            </a:r>
            <a:endParaRPr lang="en-US" sz="1300" dirty="0"/>
          </a:p>
        </p:txBody>
      </p:sp>
      <p:sp>
        <p:nvSpPr>
          <p:cNvPr id="44" name="Shape 42"/>
          <p:cNvSpPr/>
          <p:nvPr/>
        </p:nvSpPr>
        <p:spPr>
          <a:xfrm>
            <a:off x="6309360" y="4096512"/>
            <a:ext cx="2286000" cy="45720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6309360" y="409651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VRAI ✓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6309360" y="409651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CC00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Teacher: Click the 🔒 REVEAL boxes &amp; DELETE them to show answers</a:t>
            </a:r>
            <a:endParaRPr lang="en-US" sz="950" dirty="0"/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5FEC8F2E-7EE8-3EF6-54B2-9C363F93FF68}"/>
              </a:ext>
            </a:extLst>
          </p:cNvPr>
          <p:cNvGrpSpPr/>
          <p:nvPr/>
        </p:nvGrpSpPr>
        <p:grpSpPr>
          <a:xfrm>
            <a:off x="6309360" y="1536192"/>
            <a:ext cx="2286000" cy="457200"/>
            <a:chOff x="6309360" y="1536192"/>
            <a:chExt cx="2286000" cy="457200"/>
          </a:xfrm>
        </p:grpSpPr>
        <p:sp>
          <p:nvSpPr>
            <p:cNvPr id="14" name="Shape 12"/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AD5BE84F-F044-F57A-51FD-61185A009749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2EFC1434-7248-B913-119D-89F9CF071007}"/>
              </a:ext>
            </a:extLst>
          </p:cNvPr>
          <p:cNvGrpSpPr/>
          <p:nvPr/>
        </p:nvGrpSpPr>
        <p:grpSpPr>
          <a:xfrm>
            <a:off x="6309360" y="2176272"/>
            <a:ext cx="2286000" cy="457200"/>
            <a:chOff x="6309360" y="1536192"/>
            <a:chExt cx="2286000" cy="457200"/>
          </a:xfrm>
        </p:grpSpPr>
        <p:sp>
          <p:nvSpPr>
            <p:cNvPr id="53" name="Shape 12">
              <a:extLst>
                <a:ext uri="{FF2B5EF4-FFF2-40B4-BE49-F238E27FC236}">
                  <a16:creationId xmlns:a16="http://schemas.microsoft.com/office/drawing/2014/main" id="{203CE7F8-C3BC-D722-81EE-1E390B0F6F2C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0419132C-47C9-EC62-CDBC-EB98AC08C754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4A08E2FC-D5EE-1918-1321-D5947F861570}"/>
              </a:ext>
            </a:extLst>
          </p:cNvPr>
          <p:cNvGrpSpPr/>
          <p:nvPr/>
        </p:nvGrpSpPr>
        <p:grpSpPr>
          <a:xfrm>
            <a:off x="6309360" y="2823657"/>
            <a:ext cx="2286000" cy="457200"/>
            <a:chOff x="6309360" y="1536192"/>
            <a:chExt cx="2286000" cy="457200"/>
          </a:xfrm>
        </p:grpSpPr>
        <p:sp>
          <p:nvSpPr>
            <p:cNvPr id="56" name="Shape 12">
              <a:extLst>
                <a:ext uri="{FF2B5EF4-FFF2-40B4-BE49-F238E27FC236}">
                  <a16:creationId xmlns:a16="http://schemas.microsoft.com/office/drawing/2014/main" id="{C2ED4528-7AC4-CD2E-5012-01DB2914F76D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0C505AE6-50D8-1091-FEE4-407A361DCC1A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BBB86C59-5E11-103A-8DF9-AD94A48EDBD4}"/>
              </a:ext>
            </a:extLst>
          </p:cNvPr>
          <p:cNvGrpSpPr/>
          <p:nvPr/>
        </p:nvGrpSpPr>
        <p:grpSpPr>
          <a:xfrm>
            <a:off x="6309360" y="3463737"/>
            <a:ext cx="2286000" cy="457200"/>
            <a:chOff x="6309360" y="1536192"/>
            <a:chExt cx="2286000" cy="457200"/>
          </a:xfrm>
        </p:grpSpPr>
        <p:sp>
          <p:nvSpPr>
            <p:cNvPr id="59" name="Shape 12">
              <a:extLst>
                <a:ext uri="{FF2B5EF4-FFF2-40B4-BE49-F238E27FC236}">
                  <a16:creationId xmlns:a16="http://schemas.microsoft.com/office/drawing/2014/main" id="{BAA46762-5551-9002-53F9-92AB41A5FAD6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C6D2F6E0-2861-5E16-6E1D-89995DD18620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74DC4EBC-3450-27DD-D1AA-BE6A1262664A}"/>
              </a:ext>
            </a:extLst>
          </p:cNvPr>
          <p:cNvGrpSpPr/>
          <p:nvPr/>
        </p:nvGrpSpPr>
        <p:grpSpPr>
          <a:xfrm>
            <a:off x="6309360" y="4096512"/>
            <a:ext cx="2286000" cy="457200"/>
            <a:chOff x="6309360" y="1536192"/>
            <a:chExt cx="2286000" cy="457200"/>
          </a:xfrm>
        </p:grpSpPr>
        <p:sp>
          <p:nvSpPr>
            <p:cNvPr id="62" name="Shape 12">
              <a:extLst>
                <a:ext uri="{FF2B5EF4-FFF2-40B4-BE49-F238E27FC236}">
                  <a16:creationId xmlns:a16="http://schemas.microsoft.com/office/drawing/2014/main" id="{469775BA-39FC-7461-5EBF-B7AB05D1C4EA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8F5AFF9D-25C8-BFCA-0265-481C6523EECF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7">
    <p:bg>
      <p:bgPr>
        <a:solidFill>
          <a:srgbClr val="2A1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044952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65760" y="274320"/>
            <a:ext cx="8412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🕵️ Qui suis-je ? — Égalité H/F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365760" y="96012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FFFFFF">
                    <a:alpha val="8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the clues. Who or what am I?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65760" y="1417320"/>
            <a:ext cx="4206240" cy="1600200"/>
          </a:xfrm>
          <a:prstGeom prst="rect">
            <a:avLst/>
          </a:prstGeom>
          <a:solidFill>
            <a:srgbClr val="200840"/>
          </a:solidFill>
          <a:ln w="19050">
            <a:solidFill>
              <a:srgbClr val="6B5B95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502920" y="1527048"/>
            <a:ext cx="411480" cy="411480"/>
          </a:xfrm>
          <a:prstGeom prst="ellipse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02920" y="152704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1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005840" y="1508760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Je suis une loi de 1975.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1005840" y="1847088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Je légalise une décision médicale importante.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1005840" y="2185416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Mon nom vient d'une ministre célèbre.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502920" y="2560320"/>
            <a:ext cx="3931920" cy="347472"/>
          </a:xfrm>
          <a:prstGeom prst="rect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02920" y="256032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👉 La loi Veil (avortement)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02920" y="256032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846320" y="1417320"/>
            <a:ext cx="4206240" cy="1600200"/>
          </a:xfrm>
          <a:prstGeom prst="rect">
            <a:avLst/>
          </a:prstGeom>
          <a:solidFill>
            <a:srgbClr val="200840"/>
          </a:solidFill>
          <a:ln w="19050">
            <a:solidFill>
              <a:srgbClr val="6B5B95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4983480" y="1527048"/>
            <a:ext cx="411480" cy="411480"/>
          </a:xfrm>
          <a:prstGeom prst="ellipse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983480" y="152704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2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5486400" y="1508760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On m'appelle aussi 'gender pay gap'.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486400" y="1847088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 France, je suis de 22% au niveau global.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5486400" y="2185416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Je persiste malgré les lois de 1972 et 2006.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4983480" y="2560320"/>
            <a:ext cx="3931920" cy="347472"/>
          </a:xfrm>
          <a:prstGeom prst="rect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983480" y="256032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👉 L'écart salarial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4983480" y="256032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365760" y="3154680"/>
            <a:ext cx="4206240" cy="1600200"/>
          </a:xfrm>
          <a:prstGeom prst="rect">
            <a:avLst/>
          </a:prstGeom>
          <a:solidFill>
            <a:srgbClr val="200840"/>
          </a:solidFill>
          <a:ln w="19050">
            <a:solidFill>
              <a:srgbClr val="6B5B95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502920" y="3264408"/>
            <a:ext cx="411480" cy="411480"/>
          </a:xfrm>
          <a:prstGeom prst="ellipse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502920" y="326440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3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1005840" y="3246120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Je suis une barrière invisible.</a:t>
            </a:r>
            <a:endParaRPr lang="en-US" sz="1150" dirty="0"/>
          </a:p>
        </p:txBody>
      </p:sp>
      <p:sp>
        <p:nvSpPr>
          <p:cNvPr id="31" name="Text 29"/>
          <p:cNvSpPr/>
          <p:nvPr/>
        </p:nvSpPr>
        <p:spPr>
          <a:xfrm>
            <a:off x="1005840" y="3584448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J'empêche les femmes d'accéder aux postes de direction.</a:t>
            </a:r>
            <a:endParaRPr lang="en-US" sz="1150" dirty="0"/>
          </a:p>
        </p:txBody>
      </p:sp>
      <p:sp>
        <p:nvSpPr>
          <p:cNvPr id="32" name="Text 30"/>
          <p:cNvSpPr/>
          <p:nvPr/>
        </p:nvSpPr>
        <p:spPr>
          <a:xfrm>
            <a:off x="1005840" y="3922776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Mon nom vient d'une image métaphorique.</a:t>
            </a:r>
            <a:endParaRPr lang="en-US" sz="1150" dirty="0"/>
          </a:p>
        </p:txBody>
      </p:sp>
      <p:sp>
        <p:nvSpPr>
          <p:cNvPr id="33" name="Shape 31"/>
          <p:cNvSpPr/>
          <p:nvPr/>
        </p:nvSpPr>
        <p:spPr>
          <a:xfrm>
            <a:off x="502920" y="4297680"/>
            <a:ext cx="3931920" cy="347472"/>
          </a:xfrm>
          <a:prstGeom prst="rect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502920" y="429768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👉 Le plafond de verre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502920" y="429768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4846320" y="3154680"/>
            <a:ext cx="4206240" cy="1600200"/>
          </a:xfrm>
          <a:prstGeom prst="rect">
            <a:avLst/>
          </a:prstGeom>
          <a:solidFill>
            <a:srgbClr val="200840"/>
          </a:solidFill>
          <a:ln w="19050">
            <a:solidFill>
              <a:srgbClr val="6B5B95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8" name="Shape 36"/>
          <p:cNvSpPr/>
          <p:nvPr/>
        </p:nvSpPr>
        <p:spPr>
          <a:xfrm>
            <a:off x="4983480" y="3264408"/>
            <a:ext cx="411480" cy="411480"/>
          </a:xfrm>
          <a:prstGeom prst="ellipse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4983480" y="326440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4</a:t>
            </a:r>
            <a:endParaRPr lang="en-US" sz="1400" dirty="0"/>
          </a:p>
        </p:txBody>
      </p:sp>
      <p:sp>
        <p:nvSpPr>
          <p:cNvPr id="40" name="Text 38"/>
          <p:cNvSpPr/>
          <p:nvPr/>
        </p:nvSpPr>
        <p:spPr>
          <a:xfrm>
            <a:off x="5486400" y="3246120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Je suis une interruption de carrière.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5486400" y="3584448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Je dure 14 semaines en France.</a:t>
            </a:r>
            <a:endParaRPr lang="en-US" sz="1150" dirty="0"/>
          </a:p>
        </p:txBody>
      </p:sp>
      <p:sp>
        <p:nvSpPr>
          <p:cNvPr id="42" name="Text 40"/>
          <p:cNvSpPr/>
          <p:nvPr/>
        </p:nvSpPr>
        <p:spPr>
          <a:xfrm>
            <a:off x="5486400" y="3922776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Je m'applique après la naissance d'un enfant.</a:t>
            </a:r>
            <a:endParaRPr lang="en-US" sz="1150" dirty="0"/>
          </a:p>
        </p:txBody>
      </p:sp>
      <p:sp>
        <p:nvSpPr>
          <p:cNvPr id="43" name="Shape 41"/>
          <p:cNvSpPr/>
          <p:nvPr/>
        </p:nvSpPr>
        <p:spPr>
          <a:xfrm>
            <a:off x="4983480" y="4297680"/>
            <a:ext cx="3931920" cy="347472"/>
          </a:xfrm>
          <a:prstGeom prst="rect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Text 42"/>
          <p:cNvSpPr/>
          <p:nvPr/>
        </p:nvSpPr>
        <p:spPr>
          <a:xfrm>
            <a:off x="4983480" y="429768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👉 Le congé de maternité</a:t>
            </a:r>
            <a:endParaRPr lang="en-US" sz="1000" dirty="0"/>
          </a:p>
        </p:txBody>
      </p:sp>
      <p:sp>
        <p:nvSpPr>
          <p:cNvPr id="46" name="Text 44"/>
          <p:cNvSpPr/>
          <p:nvPr/>
        </p:nvSpPr>
        <p:spPr>
          <a:xfrm>
            <a:off x="4983480" y="429768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CC00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Teacher: Click the 🔒 REVEAL boxes &amp; DELETE them to show answers</a:t>
            </a:r>
            <a:endParaRPr lang="en-US" sz="950" dirty="0"/>
          </a:p>
        </p:txBody>
      </p:sp>
      <p:sp>
        <p:nvSpPr>
          <p:cNvPr id="48" name="Shape 11">
            <a:extLst>
              <a:ext uri="{FF2B5EF4-FFF2-40B4-BE49-F238E27FC236}">
                <a16:creationId xmlns:a16="http://schemas.microsoft.com/office/drawing/2014/main" id="{6EC72328-0FBF-B5A9-63AB-D17547FF22EB}"/>
              </a:ext>
            </a:extLst>
          </p:cNvPr>
          <p:cNvSpPr/>
          <p:nvPr/>
        </p:nvSpPr>
        <p:spPr>
          <a:xfrm>
            <a:off x="502920" y="2514600"/>
            <a:ext cx="3931920" cy="402336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pPr algn="ctr"/>
            <a:r>
              <a:rPr lang="en-US" b="1" dirty="0" err="1">
                <a:solidFill>
                  <a:srgbClr val="FFFF00"/>
                </a:solidFill>
              </a:rPr>
              <a:t>réponse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9" name="Shape 11">
            <a:extLst>
              <a:ext uri="{FF2B5EF4-FFF2-40B4-BE49-F238E27FC236}">
                <a16:creationId xmlns:a16="http://schemas.microsoft.com/office/drawing/2014/main" id="{5C262D16-E76C-F06F-2F9D-6116BEE81462}"/>
              </a:ext>
            </a:extLst>
          </p:cNvPr>
          <p:cNvSpPr/>
          <p:nvPr/>
        </p:nvSpPr>
        <p:spPr>
          <a:xfrm>
            <a:off x="4983480" y="2533966"/>
            <a:ext cx="3931920" cy="402336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pPr algn="ctr"/>
            <a:r>
              <a:rPr lang="en-US" b="1" dirty="0" err="1">
                <a:solidFill>
                  <a:srgbClr val="FFFF00"/>
                </a:solidFill>
              </a:rPr>
              <a:t>réponse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50" name="Shape 11">
            <a:extLst>
              <a:ext uri="{FF2B5EF4-FFF2-40B4-BE49-F238E27FC236}">
                <a16:creationId xmlns:a16="http://schemas.microsoft.com/office/drawing/2014/main" id="{B69E9595-3C3C-3295-B469-8CB025E193F6}"/>
              </a:ext>
            </a:extLst>
          </p:cNvPr>
          <p:cNvSpPr/>
          <p:nvPr/>
        </p:nvSpPr>
        <p:spPr>
          <a:xfrm>
            <a:off x="502920" y="4288536"/>
            <a:ext cx="3931920" cy="402336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pPr algn="ctr"/>
            <a:r>
              <a:rPr lang="en-US" b="1" dirty="0" err="1">
                <a:solidFill>
                  <a:srgbClr val="FFFF00"/>
                </a:solidFill>
              </a:rPr>
              <a:t>réponse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51" name="Shape 11">
            <a:extLst>
              <a:ext uri="{FF2B5EF4-FFF2-40B4-BE49-F238E27FC236}">
                <a16:creationId xmlns:a16="http://schemas.microsoft.com/office/drawing/2014/main" id="{6A0E7905-6F17-5CE3-1DA1-F26F637FE1A2}"/>
              </a:ext>
            </a:extLst>
          </p:cNvPr>
          <p:cNvSpPr/>
          <p:nvPr/>
        </p:nvSpPr>
        <p:spPr>
          <a:xfrm>
            <a:off x="4972264" y="4288536"/>
            <a:ext cx="3931920" cy="402336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pPr algn="ctr"/>
            <a:r>
              <a:rPr lang="en-US" b="1" dirty="0" err="1">
                <a:solidFill>
                  <a:srgbClr val="FFFF00"/>
                </a:solidFill>
              </a:rPr>
              <a:t>réponse</a:t>
            </a:r>
            <a:endParaRPr lang="en-US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2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9" grpId="0" animBg="1"/>
      <p:bldP spid="50" grpId="0" animBg="1"/>
      <p:bldP spid="51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8">
    <p:bg>
      <p:bgPr>
        <a:solidFill>
          <a:srgbClr val="FA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21945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📝 Traduction — 🇬🇧 → 🇫🇷 (Égalité H/F)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365760" y="84124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FFFFFF">
                    <a:alpha val="8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Translate into French. Cover the right column!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65760" y="1444752"/>
            <a:ext cx="4160520" cy="685800"/>
          </a:xfrm>
          <a:prstGeom prst="rect">
            <a:avLst/>
          </a:prstGeom>
          <a:solidFill>
            <a:srgbClr val="F8F0FF"/>
          </a:solidFill>
          <a:ln w="6350">
            <a:solidFill>
              <a:srgbClr val="D0B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" y="1481328"/>
            <a:ext cx="39319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Sexual harassment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57200" y="1792224"/>
            <a:ext cx="3931920" cy="274320"/>
          </a:xfrm>
          <a:prstGeom prst="rect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57200" y="1792224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Le harcèlement sexuel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57200" y="1792224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800600" y="1444752"/>
            <a:ext cx="4160520" cy="685800"/>
          </a:xfrm>
          <a:prstGeom prst="rect">
            <a:avLst/>
          </a:prstGeom>
          <a:solidFill>
            <a:srgbClr val="F8F0FF"/>
          </a:solidFill>
          <a:ln w="6350">
            <a:solidFill>
              <a:srgbClr val="D0B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892040" y="1481328"/>
            <a:ext cx="39319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The glass ceiling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892040" y="1792224"/>
            <a:ext cx="3931920" cy="274320"/>
          </a:xfrm>
          <a:prstGeom prst="rect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892040" y="1792224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Le plafond de verre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892040" y="1792224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65760" y="2249424"/>
            <a:ext cx="4160520" cy="685800"/>
          </a:xfrm>
          <a:prstGeom prst="rect">
            <a:avLst/>
          </a:prstGeom>
          <a:solidFill>
            <a:srgbClr val="F8F0FF"/>
          </a:solidFill>
          <a:ln w="6350">
            <a:solidFill>
              <a:srgbClr val="D0B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57200" y="2286000"/>
            <a:ext cx="39319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The pay gap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457200" y="2596896"/>
            <a:ext cx="3931920" cy="274320"/>
          </a:xfrm>
          <a:prstGeom prst="rect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57200" y="2596896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L'écart salarial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57200" y="2596896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800600" y="2249424"/>
            <a:ext cx="4160520" cy="685800"/>
          </a:xfrm>
          <a:prstGeom prst="rect">
            <a:avLst/>
          </a:prstGeom>
          <a:solidFill>
            <a:srgbClr val="F8F0FF"/>
          </a:solidFill>
          <a:ln w="6350">
            <a:solidFill>
              <a:srgbClr val="D0B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892040" y="2286000"/>
            <a:ext cx="39319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Maternity leave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4892040" y="2596896"/>
            <a:ext cx="3931920" cy="274320"/>
          </a:xfrm>
          <a:prstGeom prst="rect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4892040" y="2596896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Le congé de maternité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4892040" y="2596896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365760" y="3054096"/>
            <a:ext cx="4160520" cy="685800"/>
          </a:xfrm>
          <a:prstGeom prst="rect">
            <a:avLst/>
          </a:prstGeom>
          <a:solidFill>
            <a:srgbClr val="F8F0FF"/>
          </a:solidFill>
          <a:ln w="6350">
            <a:solidFill>
              <a:srgbClr val="D0B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457200" y="3090672"/>
            <a:ext cx="39319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Gender equality</a:t>
            </a:r>
            <a:endParaRPr lang="en-US" sz="1300" dirty="0"/>
          </a:p>
        </p:txBody>
      </p:sp>
      <p:sp>
        <p:nvSpPr>
          <p:cNvPr id="34" name="Shape 32"/>
          <p:cNvSpPr/>
          <p:nvPr/>
        </p:nvSpPr>
        <p:spPr>
          <a:xfrm>
            <a:off x="457200" y="3401568"/>
            <a:ext cx="3931920" cy="274320"/>
          </a:xfrm>
          <a:prstGeom prst="rect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457200" y="3401568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L'égalité homme-femme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457200" y="3401568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4800600" y="3054096"/>
            <a:ext cx="4160520" cy="685800"/>
          </a:xfrm>
          <a:prstGeom prst="rect">
            <a:avLst/>
          </a:prstGeom>
          <a:solidFill>
            <a:srgbClr val="F8F0FF"/>
          </a:solidFill>
          <a:ln w="6350">
            <a:solidFill>
              <a:srgbClr val="D0B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4892040" y="3090672"/>
            <a:ext cx="39319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Right to vote</a:t>
            </a:r>
            <a:endParaRPr lang="en-US" sz="1300" dirty="0"/>
          </a:p>
        </p:txBody>
      </p:sp>
      <p:sp>
        <p:nvSpPr>
          <p:cNvPr id="40" name="Shape 38"/>
          <p:cNvSpPr/>
          <p:nvPr/>
        </p:nvSpPr>
        <p:spPr>
          <a:xfrm>
            <a:off x="4892040" y="3401568"/>
            <a:ext cx="3931920" cy="274320"/>
          </a:xfrm>
          <a:prstGeom prst="rect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4892040" y="3401568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Le droit de vote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4892040" y="3401568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365760" y="3858768"/>
            <a:ext cx="4160520" cy="685800"/>
          </a:xfrm>
          <a:prstGeom prst="rect">
            <a:avLst/>
          </a:prstGeom>
          <a:solidFill>
            <a:srgbClr val="F8F0FF"/>
          </a:solidFill>
          <a:ln w="6350">
            <a:solidFill>
              <a:srgbClr val="D0B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457200" y="3895344"/>
            <a:ext cx="39319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Part-time (work)</a:t>
            </a:r>
            <a:endParaRPr lang="en-US" sz="1300" dirty="0"/>
          </a:p>
        </p:txBody>
      </p:sp>
      <p:sp>
        <p:nvSpPr>
          <p:cNvPr id="46" name="Shape 44"/>
          <p:cNvSpPr/>
          <p:nvPr/>
        </p:nvSpPr>
        <p:spPr>
          <a:xfrm>
            <a:off x="457200" y="4206240"/>
            <a:ext cx="3931920" cy="274320"/>
          </a:xfrm>
          <a:prstGeom prst="rect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457200" y="420624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À temps partiel</a:t>
            </a:r>
            <a:endParaRPr lang="en-US" sz="1100" dirty="0"/>
          </a:p>
        </p:txBody>
      </p:sp>
      <p:sp>
        <p:nvSpPr>
          <p:cNvPr id="49" name="Text 47"/>
          <p:cNvSpPr/>
          <p:nvPr/>
        </p:nvSpPr>
        <p:spPr>
          <a:xfrm>
            <a:off x="457200" y="420624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50" name="Shape 48"/>
          <p:cNvSpPr/>
          <p:nvPr/>
        </p:nvSpPr>
        <p:spPr>
          <a:xfrm>
            <a:off x="4800600" y="3858768"/>
            <a:ext cx="4160520" cy="685800"/>
          </a:xfrm>
          <a:prstGeom prst="rect">
            <a:avLst/>
          </a:prstGeom>
          <a:solidFill>
            <a:srgbClr val="F8F0FF"/>
          </a:solidFill>
          <a:ln w="6350">
            <a:solidFill>
              <a:srgbClr val="D0B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49"/>
          <p:cNvSpPr/>
          <p:nvPr/>
        </p:nvSpPr>
        <p:spPr>
          <a:xfrm>
            <a:off x="4892040" y="3895344"/>
            <a:ext cx="39319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Criminal offence</a:t>
            </a:r>
            <a:endParaRPr lang="en-US" sz="1300" dirty="0"/>
          </a:p>
        </p:txBody>
      </p:sp>
      <p:sp>
        <p:nvSpPr>
          <p:cNvPr id="52" name="Shape 50"/>
          <p:cNvSpPr/>
          <p:nvPr/>
        </p:nvSpPr>
        <p:spPr>
          <a:xfrm>
            <a:off x="4892040" y="4206240"/>
            <a:ext cx="3931920" cy="274320"/>
          </a:xfrm>
          <a:prstGeom prst="rect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1"/>
          <p:cNvSpPr/>
          <p:nvPr/>
        </p:nvSpPr>
        <p:spPr>
          <a:xfrm>
            <a:off x="4892040" y="420624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Un délit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4892040" y="420624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56" name="Text 54"/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CC00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Teacher: Click the 🔒 REVEAL boxes &amp; DELETE them to show answers</a:t>
            </a:r>
            <a:endParaRPr lang="en-US" sz="950" dirty="0"/>
          </a:p>
        </p:txBody>
      </p:sp>
      <p:sp>
        <p:nvSpPr>
          <p:cNvPr id="57" name="Shape 10">
            <a:extLst>
              <a:ext uri="{FF2B5EF4-FFF2-40B4-BE49-F238E27FC236}">
                <a16:creationId xmlns:a16="http://schemas.microsoft.com/office/drawing/2014/main" id="{44EC8DB8-C2A9-865F-58A5-58183DB99511}"/>
              </a:ext>
            </a:extLst>
          </p:cNvPr>
          <p:cNvSpPr/>
          <p:nvPr/>
        </p:nvSpPr>
        <p:spPr>
          <a:xfrm>
            <a:off x="457200" y="1791706"/>
            <a:ext cx="3931920" cy="27432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8" name="Shape 16">
            <a:extLst>
              <a:ext uri="{FF2B5EF4-FFF2-40B4-BE49-F238E27FC236}">
                <a16:creationId xmlns:a16="http://schemas.microsoft.com/office/drawing/2014/main" id="{A9EC686D-2295-19DA-C3FC-498B95AC050C}"/>
              </a:ext>
            </a:extLst>
          </p:cNvPr>
          <p:cNvSpPr/>
          <p:nvPr/>
        </p:nvSpPr>
        <p:spPr>
          <a:xfrm>
            <a:off x="4892040" y="1791706"/>
            <a:ext cx="3931920" cy="27432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9" name="Shape 22">
            <a:extLst>
              <a:ext uri="{FF2B5EF4-FFF2-40B4-BE49-F238E27FC236}">
                <a16:creationId xmlns:a16="http://schemas.microsoft.com/office/drawing/2014/main" id="{25A9A351-3BBD-D3E6-823E-25EFCD322E7D}"/>
              </a:ext>
            </a:extLst>
          </p:cNvPr>
          <p:cNvSpPr/>
          <p:nvPr/>
        </p:nvSpPr>
        <p:spPr>
          <a:xfrm>
            <a:off x="457200" y="2596378"/>
            <a:ext cx="3931920" cy="27432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0" name="Shape 28">
            <a:extLst>
              <a:ext uri="{FF2B5EF4-FFF2-40B4-BE49-F238E27FC236}">
                <a16:creationId xmlns:a16="http://schemas.microsoft.com/office/drawing/2014/main" id="{422A7912-AAD0-729C-35C5-895F859FEDC6}"/>
              </a:ext>
            </a:extLst>
          </p:cNvPr>
          <p:cNvSpPr/>
          <p:nvPr/>
        </p:nvSpPr>
        <p:spPr>
          <a:xfrm>
            <a:off x="4892040" y="2596378"/>
            <a:ext cx="3931920" cy="27432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1" name="Shape 34">
            <a:extLst>
              <a:ext uri="{FF2B5EF4-FFF2-40B4-BE49-F238E27FC236}">
                <a16:creationId xmlns:a16="http://schemas.microsoft.com/office/drawing/2014/main" id="{4AE60A01-724B-8E80-87D5-ED5E59E4A9C1}"/>
              </a:ext>
            </a:extLst>
          </p:cNvPr>
          <p:cNvSpPr/>
          <p:nvPr/>
        </p:nvSpPr>
        <p:spPr>
          <a:xfrm>
            <a:off x="457200" y="3401050"/>
            <a:ext cx="3931920" cy="27432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2" name="Shape 40">
            <a:extLst>
              <a:ext uri="{FF2B5EF4-FFF2-40B4-BE49-F238E27FC236}">
                <a16:creationId xmlns:a16="http://schemas.microsoft.com/office/drawing/2014/main" id="{359060C5-A4B1-7867-7F7E-B05D9B3B0D73}"/>
              </a:ext>
            </a:extLst>
          </p:cNvPr>
          <p:cNvSpPr/>
          <p:nvPr/>
        </p:nvSpPr>
        <p:spPr>
          <a:xfrm>
            <a:off x="4892040" y="3401050"/>
            <a:ext cx="3931920" cy="27432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3" name="Shape 46">
            <a:extLst>
              <a:ext uri="{FF2B5EF4-FFF2-40B4-BE49-F238E27FC236}">
                <a16:creationId xmlns:a16="http://schemas.microsoft.com/office/drawing/2014/main" id="{486A6250-DD2D-0085-78CA-04B21BD0F60E}"/>
              </a:ext>
            </a:extLst>
          </p:cNvPr>
          <p:cNvSpPr/>
          <p:nvPr/>
        </p:nvSpPr>
        <p:spPr>
          <a:xfrm>
            <a:off x="457200" y="4205722"/>
            <a:ext cx="3931920" cy="27432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4" name="Shape 52">
            <a:extLst>
              <a:ext uri="{FF2B5EF4-FFF2-40B4-BE49-F238E27FC236}">
                <a16:creationId xmlns:a16="http://schemas.microsoft.com/office/drawing/2014/main" id="{EDE0F47E-1724-B399-BDF4-DC14F48AC817}"/>
              </a:ext>
            </a:extLst>
          </p:cNvPr>
          <p:cNvSpPr/>
          <p:nvPr/>
        </p:nvSpPr>
        <p:spPr>
          <a:xfrm>
            <a:off x="4892040" y="4205722"/>
            <a:ext cx="3931920" cy="27432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2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3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3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4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4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9">
    <p:bg>
      <p:bgPr>
        <a:solidFill>
          <a:srgbClr val="FA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21945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📝 Traduction — 🇫🇷 → 🇬🇧 (Phrases)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365760" y="84124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FFFFFF">
                    <a:alpha val="8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Translate these sentences into English!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65760" y="1481328"/>
            <a:ext cx="8412480" cy="749808"/>
          </a:xfrm>
          <a:prstGeom prst="rect">
            <a:avLst/>
          </a:prstGeom>
          <a:solidFill>
            <a:srgbClr val="EFF9F8"/>
          </a:solidFill>
          <a:ln w="6350">
            <a:solidFill>
              <a:srgbClr val="B0DD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02920" y="1536192"/>
            <a:ext cx="8046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Les syndicats défendent les droits des travailleurs.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02920" y="1883664"/>
            <a:ext cx="8046720" cy="2743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02920" y="1883664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Trade unions defend the rights of workers.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02920" y="1883664"/>
            <a:ext cx="8046720" cy="27432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02920" y="1883664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65760" y="2331720"/>
            <a:ext cx="8412480" cy="749808"/>
          </a:xfrm>
          <a:prstGeom prst="rect">
            <a:avLst/>
          </a:prstGeom>
          <a:solidFill>
            <a:srgbClr val="F5FFFD"/>
          </a:solidFill>
          <a:ln w="6350">
            <a:solidFill>
              <a:srgbClr val="B0DD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02920" y="2386584"/>
            <a:ext cx="8046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Le plafond de verre empêche les femmes d'accéder aux postes de direction.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502920" y="2734056"/>
            <a:ext cx="8046720" cy="2743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02920" y="2734056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The glass ceiling prevents women from accessing management positions.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02920" y="2734056"/>
            <a:ext cx="8046720" cy="27432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502920" y="2734056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65760" y="3182112"/>
            <a:ext cx="8412480" cy="749808"/>
          </a:xfrm>
          <a:prstGeom prst="rect">
            <a:avLst/>
          </a:prstGeom>
          <a:solidFill>
            <a:srgbClr val="EFF9F8"/>
          </a:solidFill>
          <a:ln w="6350">
            <a:solidFill>
              <a:srgbClr val="B0DD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02920" y="3236976"/>
            <a:ext cx="8046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Les agriculteurs déversent du fumier devant les bâtiments gouvernementaux.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502920" y="3584448"/>
            <a:ext cx="8046720" cy="2743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502920" y="3584448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Farmers dump manure in front of government buildings.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02920" y="3584448"/>
            <a:ext cx="8046720" cy="27432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502920" y="3584448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365760" y="4032504"/>
            <a:ext cx="8412480" cy="749808"/>
          </a:xfrm>
          <a:prstGeom prst="rect">
            <a:avLst/>
          </a:prstGeom>
          <a:solidFill>
            <a:srgbClr val="F5FFFD"/>
          </a:solidFill>
          <a:ln w="6350">
            <a:solidFill>
              <a:srgbClr val="B0DD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502920" y="4087368"/>
            <a:ext cx="8046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L'écart salarial global entre hommes et femmes est de 22%.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502920" y="4434840"/>
            <a:ext cx="8046720" cy="2743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502920" y="443484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The overall pay gap between men and women is 22%.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502920" y="4434840"/>
            <a:ext cx="8046720" cy="27432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502920" y="443484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CC00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Teacher: Click the 🔒 REVEAL boxes &amp; DELETE them to show answers</a:t>
            </a:r>
            <a:endParaRPr lang="en-US" sz="95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8" grpId="0" animBg="1"/>
      <p:bldP spid="24" grpId="0" animBg="1"/>
      <p:bldP spid="3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588BC9-F6D1-06F6-7E09-98CCCDC35E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DF8B5C78-A06D-092D-CDD1-F9E25484BD41}"/>
              </a:ext>
            </a:extLst>
          </p:cNvPr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70089849-B6E2-AB09-E55B-4E27F7114867}"/>
              </a:ext>
            </a:extLst>
          </p:cNvPr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1BCEB160-154D-A0BD-558E-9337FA8227AF}"/>
              </a:ext>
            </a:extLst>
          </p:cNvPr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A56CFD14-B127-F5FE-A343-965460BFC254}"/>
              </a:ext>
            </a:extLst>
          </p:cNvPr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76335A59-1172-0A2C-FAFB-C71926EED7E6}"/>
              </a:ext>
            </a:extLst>
          </p:cNvPr>
          <p:cNvSpPr/>
          <p:nvPr/>
        </p:nvSpPr>
        <p:spPr>
          <a:xfrm>
            <a:off x="365760" y="21945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📝 Traduction — 🇫🇷 → 🇬🇧 (Phrases)</a:t>
            </a:r>
            <a:endParaRPr lang="en-US" sz="24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28430802-8114-5348-9B13-EB18C48C5C4F}"/>
              </a:ext>
            </a:extLst>
          </p:cNvPr>
          <p:cNvSpPr/>
          <p:nvPr/>
        </p:nvSpPr>
        <p:spPr>
          <a:xfrm>
            <a:off x="365760" y="84124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FFFFFF">
                    <a:alpha val="8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Translate these sentences into English!</a:t>
            </a:r>
            <a:endParaRPr lang="en-US" sz="1150" dirty="0"/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BBB84D67-336F-0C72-C819-A688F39701A8}"/>
              </a:ext>
            </a:extLst>
          </p:cNvPr>
          <p:cNvSpPr/>
          <p:nvPr/>
        </p:nvSpPr>
        <p:spPr>
          <a:xfrm>
            <a:off x="365760" y="1481328"/>
            <a:ext cx="8412480" cy="749808"/>
          </a:xfrm>
          <a:prstGeom prst="rect">
            <a:avLst/>
          </a:prstGeom>
          <a:solidFill>
            <a:srgbClr val="EFF9F8"/>
          </a:solidFill>
          <a:ln w="6350">
            <a:solidFill>
              <a:srgbClr val="B0DD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2F24DCF6-DCC4-62EE-F2CA-7B01A32062D8}"/>
              </a:ext>
            </a:extLst>
          </p:cNvPr>
          <p:cNvSpPr/>
          <p:nvPr/>
        </p:nvSpPr>
        <p:spPr>
          <a:xfrm>
            <a:off x="502920" y="1536192"/>
            <a:ext cx="8046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Les syndicats défendent les droits des travailleurs.</a:t>
            </a:r>
            <a:endParaRPr lang="en-US" sz="1300" dirty="0"/>
          </a:p>
        </p:txBody>
      </p:sp>
      <p:sp>
        <p:nvSpPr>
          <p:cNvPr id="10" name="Shape 8">
            <a:extLst>
              <a:ext uri="{FF2B5EF4-FFF2-40B4-BE49-F238E27FC236}">
                <a16:creationId xmlns:a16="http://schemas.microsoft.com/office/drawing/2014/main" id="{73832D9A-4420-2832-40A8-678FE63BCEED}"/>
              </a:ext>
            </a:extLst>
          </p:cNvPr>
          <p:cNvSpPr/>
          <p:nvPr/>
        </p:nvSpPr>
        <p:spPr>
          <a:xfrm>
            <a:off x="502920" y="1883664"/>
            <a:ext cx="8046720" cy="274320"/>
          </a:xfrm>
          <a:prstGeom prst="rect">
            <a:avLst/>
          </a:prstGeom>
          <a:solidFill>
            <a:srgbClr val="0432FF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625EA874-A443-5125-15F1-CD23E8CC32B1}"/>
              </a:ext>
            </a:extLst>
          </p:cNvPr>
          <p:cNvSpPr/>
          <p:nvPr/>
        </p:nvSpPr>
        <p:spPr>
          <a:xfrm>
            <a:off x="502920" y="1883664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Trade unions defend the rights of workers.</a:t>
            </a:r>
            <a:endParaRPr lang="en-US" sz="1100" dirty="0"/>
          </a:p>
        </p:txBody>
      </p:sp>
      <p:sp>
        <p:nvSpPr>
          <p:cNvPr id="12" name="Shape 10">
            <a:extLst>
              <a:ext uri="{FF2B5EF4-FFF2-40B4-BE49-F238E27FC236}">
                <a16:creationId xmlns:a16="http://schemas.microsoft.com/office/drawing/2014/main" id="{8BD4D198-8695-C26A-5B3F-3CAAA70ED9BE}"/>
              </a:ext>
            </a:extLst>
          </p:cNvPr>
          <p:cNvSpPr/>
          <p:nvPr/>
        </p:nvSpPr>
        <p:spPr>
          <a:xfrm>
            <a:off x="502920" y="1581912"/>
            <a:ext cx="8046720" cy="27432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>
            <a:extLst>
              <a:ext uri="{FF2B5EF4-FFF2-40B4-BE49-F238E27FC236}">
                <a16:creationId xmlns:a16="http://schemas.microsoft.com/office/drawing/2014/main" id="{1EFE6742-6135-BC4E-44FE-260E481F55EC}"/>
              </a:ext>
            </a:extLst>
          </p:cNvPr>
          <p:cNvSpPr/>
          <p:nvPr/>
        </p:nvSpPr>
        <p:spPr>
          <a:xfrm>
            <a:off x="502920" y="1883664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14" name="Shape 12">
            <a:extLst>
              <a:ext uri="{FF2B5EF4-FFF2-40B4-BE49-F238E27FC236}">
                <a16:creationId xmlns:a16="http://schemas.microsoft.com/office/drawing/2014/main" id="{64E45B1E-0DED-76AA-4F51-52AEC1135F6A}"/>
              </a:ext>
            </a:extLst>
          </p:cNvPr>
          <p:cNvSpPr/>
          <p:nvPr/>
        </p:nvSpPr>
        <p:spPr>
          <a:xfrm>
            <a:off x="365760" y="2331720"/>
            <a:ext cx="8412480" cy="749808"/>
          </a:xfrm>
          <a:prstGeom prst="rect">
            <a:avLst/>
          </a:prstGeom>
          <a:solidFill>
            <a:srgbClr val="F5FFFD"/>
          </a:solidFill>
          <a:ln w="6350">
            <a:solidFill>
              <a:srgbClr val="B0DD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D8B9C598-1D7B-3F3A-6801-92A5FAEA93B0}"/>
              </a:ext>
            </a:extLst>
          </p:cNvPr>
          <p:cNvSpPr/>
          <p:nvPr/>
        </p:nvSpPr>
        <p:spPr>
          <a:xfrm>
            <a:off x="502920" y="2386584"/>
            <a:ext cx="8046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Le plafond de verre empêche les femmes d'accéder aux postes de direction.</a:t>
            </a:r>
            <a:endParaRPr lang="en-US" sz="1300" dirty="0"/>
          </a:p>
        </p:txBody>
      </p:sp>
      <p:sp>
        <p:nvSpPr>
          <p:cNvPr id="16" name="Shape 14">
            <a:extLst>
              <a:ext uri="{FF2B5EF4-FFF2-40B4-BE49-F238E27FC236}">
                <a16:creationId xmlns:a16="http://schemas.microsoft.com/office/drawing/2014/main" id="{96CE63CA-8379-686A-DEB6-49D69947C31F}"/>
              </a:ext>
            </a:extLst>
          </p:cNvPr>
          <p:cNvSpPr/>
          <p:nvPr/>
        </p:nvSpPr>
        <p:spPr>
          <a:xfrm>
            <a:off x="502920" y="2734056"/>
            <a:ext cx="8046720" cy="274320"/>
          </a:xfrm>
          <a:prstGeom prst="rect">
            <a:avLst/>
          </a:prstGeom>
          <a:solidFill>
            <a:srgbClr val="0432FF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17" name="Text 15">
            <a:extLst>
              <a:ext uri="{FF2B5EF4-FFF2-40B4-BE49-F238E27FC236}">
                <a16:creationId xmlns:a16="http://schemas.microsoft.com/office/drawing/2014/main" id="{3B67E0B3-4431-6243-1E39-00C82E4D6E8A}"/>
              </a:ext>
            </a:extLst>
          </p:cNvPr>
          <p:cNvSpPr/>
          <p:nvPr/>
        </p:nvSpPr>
        <p:spPr>
          <a:xfrm>
            <a:off x="502920" y="2734056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The glass ceiling prevents women from accessing management positions.</a:t>
            </a:r>
            <a:endParaRPr lang="en-US" sz="1100" dirty="0"/>
          </a:p>
        </p:txBody>
      </p:sp>
      <p:sp>
        <p:nvSpPr>
          <p:cNvPr id="18" name="Shape 16">
            <a:extLst>
              <a:ext uri="{FF2B5EF4-FFF2-40B4-BE49-F238E27FC236}">
                <a16:creationId xmlns:a16="http://schemas.microsoft.com/office/drawing/2014/main" id="{C6E18328-5236-9566-5E27-0D933BEE4BB1}"/>
              </a:ext>
            </a:extLst>
          </p:cNvPr>
          <p:cNvSpPr/>
          <p:nvPr/>
        </p:nvSpPr>
        <p:spPr>
          <a:xfrm>
            <a:off x="502920" y="2441448"/>
            <a:ext cx="8046720" cy="27432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>
            <a:extLst>
              <a:ext uri="{FF2B5EF4-FFF2-40B4-BE49-F238E27FC236}">
                <a16:creationId xmlns:a16="http://schemas.microsoft.com/office/drawing/2014/main" id="{C0CF7DE2-4A69-2FF1-2DB7-076F3E3930EC}"/>
              </a:ext>
            </a:extLst>
          </p:cNvPr>
          <p:cNvSpPr/>
          <p:nvPr/>
        </p:nvSpPr>
        <p:spPr>
          <a:xfrm>
            <a:off x="502920" y="2734056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20" name="Shape 18">
            <a:extLst>
              <a:ext uri="{FF2B5EF4-FFF2-40B4-BE49-F238E27FC236}">
                <a16:creationId xmlns:a16="http://schemas.microsoft.com/office/drawing/2014/main" id="{62136C26-74B6-97D2-E59D-EDC8C5593E45}"/>
              </a:ext>
            </a:extLst>
          </p:cNvPr>
          <p:cNvSpPr/>
          <p:nvPr/>
        </p:nvSpPr>
        <p:spPr>
          <a:xfrm>
            <a:off x="365760" y="3182112"/>
            <a:ext cx="8412480" cy="749808"/>
          </a:xfrm>
          <a:prstGeom prst="rect">
            <a:avLst/>
          </a:prstGeom>
          <a:solidFill>
            <a:srgbClr val="EFF9F8"/>
          </a:solidFill>
          <a:ln w="6350">
            <a:solidFill>
              <a:srgbClr val="B0DD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>
            <a:extLst>
              <a:ext uri="{FF2B5EF4-FFF2-40B4-BE49-F238E27FC236}">
                <a16:creationId xmlns:a16="http://schemas.microsoft.com/office/drawing/2014/main" id="{3D00BF17-19F2-93A2-A19B-21F90FBF9B0C}"/>
              </a:ext>
            </a:extLst>
          </p:cNvPr>
          <p:cNvSpPr/>
          <p:nvPr/>
        </p:nvSpPr>
        <p:spPr>
          <a:xfrm>
            <a:off x="502920" y="3236976"/>
            <a:ext cx="8046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Les agriculteurs déversent du fumier devant les bâtiments gouvernementaux.</a:t>
            </a:r>
            <a:endParaRPr lang="en-US" sz="1300" dirty="0"/>
          </a:p>
        </p:txBody>
      </p:sp>
      <p:sp>
        <p:nvSpPr>
          <p:cNvPr id="22" name="Shape 20">
            <a:extLst>
              <a:ext uri="{FF2B5EF4-FFF2-40B4-BE49-F238E27FC236}">
                <a16:creationId xmlns:a16="http://schemas.microsoft.com/office/drawing/2014/main" id="{5206B44E-1D9F-863E-10B2-4805FB645C68}"/>
              </a:ext>
            </a:extLst>
          </p:cNvPr>
          <p:cNvSpPr/>
          <p:nvPr/>
        </p:nvSpPr>
        <p:spPr>
          <a:xfrm>
            <a:off x="502920" y="3584448"/>
            <a:ext cx="8046720" cy="274320"/>
          </a:xfrm>
          <a:prstGeom prst="rect">
            <a:avLst/>
          </a:prstGeom>
          <a:solidFill>
            <a:srgbClr val="0432FF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23" name="Text 21">
            <a:extLst>
              <a:ext uri="{FF2B5EF4-FFF2-40B4-BE49-F238E27FC236}">
                <a16:creationId xmlns:a16="http://schemas.microsoft.com/office/drawing/2014/main" id="{95C4152C-0278-3CD7-69C5-6D85B92CDDE2}"/>
              </a:ext>
            </a:extLst>
          </p:cNvPr>
          <p:cNvSpPr/>
          <p:nvPr/>
        </p:nvSpPr>
        <p:spPr>
          <a:xfrm>
            <a:off x="502920" y="3584448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Farmers dump manure in front of government buildings.</a:t>
            </a:r>
            <a:endParaRPr lang="en-US" sz="1100" dirty="0"/>
          </a:p>
        </p:txBody>
      </p:sp>
      <p:sp>
        <p:nvSpPr>
          <p:cNvPr id="24" name="Shape 22">
            <a:extLst>
              <a:ext uri="{FF2B5EF4-FFF2-40B4-BE49-F238E27FC236}">
                <a16:creationId xmlns:a16="http://schemas.microsoft.com/office/drawing/2014/main" id="{EF8BEAFB-B63C-8B9C-DEC5-36513899DC48}"/>
              </a:ext>
            </a:extLst>
          </p:cNvPr>
          <p:cNvSpPr/>
          <p:nvPr/>
        </p:nvSpPr>
        <p:spPr>
          <a:xfrm>
            <a:off x="502920" y="3255264"/>
            <a:ext cx="8046720" cy="27432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>
            <a:extLst>
              <a:ext uri="{FF2B5EF4-FFF2-40B4-BE49-F238E27FC236}">
                <a16:creationId xmlns:a16="http://schemas.microsoft.com/office/drawing/2014/main" id="{70469734-57C7-21C8-9869-83DFFE63340A}"/>
              </a:ext>
            </a:extLst>
          </p:cNvPr>
          <p:cNvSpPr/>
          <p:nvPr/>
        </p:nvSpPr>
        <p:spPr>
          <a:xfrm>
            <a:off x="502920" y="3584448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26" name="Shape 24">
            <a:extLst>
              <a:ext uri="{FF2B5EF4-FFF2-40B4-BE49-F238E27FC236}">
                <a16:creationId xmlns:a16="http://schemas.microsoft.com/office/drawing/2014/main" id="{EAD1879D-0B29-6942-DD29-E0E88BA02555}"/>
              </a:ext>
            </a:extLst>
          </p:cNvPr>
          <p:cNvSpPr/>
          <p:nvPr/>
        </p:nvSpPr>
        <p:spPr>
          <a:xfrm>
            <a:off x="365760" y="4032504"/>
            <a:ext cx="8412480" cy="749808"/>
          </a:xfrm>
          <a:prstGeom prst="rect">
            <a:avLst/>
          </a:prstGeom>
          <a:solidFill>
            <a:srgbClr val="F5FFFD"/>
          </a:solidFill>
          <a:ln w="6350">
            <a:solidFill>
              <a:srgbClr val="B0DD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>
            <a:extLst>
              <a:ext uri="{FF2B5EF4-FFF2-40B4-BE49-F238E27FC236}">
                <a16:creationId xmlns:a16="http://schemas.microsoft.com/office/drawing/2014/main" id="{F443A9D0-347F-99FA-FFCC-C33A20DA34C9}"/>
              </a:ext>
            </a:extLst>
          </p:cNvPr>
          <p:cNvSpPr/>
          <p:nvPr/>
        </p:nvSpPr>
        <p:spPr>
          <a:xfrm>
            <a:off x="502920" y="4087368"/>
            <a:ext cx="8046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L'écart salarial global entre hommes et femmes est de 22%.</a:t>
            </a:r>
            <a:endParaRPr lang="en-US" sz="1300" dirty="0"/>
          </a:p>
        </p:txBody>
      </p:sp>
      <p:sp>
        <p:nvSpPr>
          <p:cNvPr id="28" name="Shape 26">
            <a:extLst>
              <a:ext uri="{FF2B5EF4-FFF2-40B4-BE49-F238E27FC236}">
                <a16:creationId xmlns:a16="http://schemas.microsoft.com/office/drawing/2014/main" id="{8B2CCFD9-C1CA-62A9-44CF-8AD3F9E19CF3}"/>
              </a:ext>
            </a:extLst>
          </p:cNvPr>
          <p:cNvSpPr/>
          <p:nvPr/>
        </p:nvSpPr>
        <p:spPr>
          <a:xfrm>
            <a:off x="502920" y="4434840"/>
            <a:ext cx="8046720" cy="274320"/>
          </a:xfrm>
          <a:prstGeom prst="rect">
            <a:avLst/>
          </a:prstGeom>
          <a:solidFill>
            <a:srgbClr val="0432FF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29" name="Text 27">
            <a:extLst>
              <a:ext uri="{FF2B5EF4-FFF2-40B4-BE49-F238E27FC236}">
                <a16:creationId xmlns:a16="http://schemas.microsoft.com/office/drawing/2014/main" id="{2A261192-74C6-225D-365E-30462DA08A25}"/>
              </a:ext>
            </a:extLst>
          </p:cNvPr>
          <p:cNvSpPr/>
          <p:nvPr/>
        </p:nvSpPr>
        <p:spPr>
          <a:xfrm>
            <a:off x="502920" y="443484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The overall pay gap between men and women is 22%.</a:t>
            </a:r>
            <a:endParaRPr lang="en-US" sz="1100" dirty="0"/>
          </a:p>
        </p:txBody>
      </p:sp>
      <p:sp>
        <p:nvSpPr>
          <p:cNvPr id="30" name="Shape 28">
            <a:extLst>
              <a:ext uri="{FF2B5EF4-FFF2-40B4-BE49-F238E27FC236}">
                <a16:creationId xmlns:a16="http://schemas.microsoft.com/office/drawing/2014/main" id="{5338A01D-FDC8-4E26-D4E4-D89C9777A00A}"/>
              </a:ext>
            </a:extLst>
          </p:cNvPr>
          <p:cNvSpPr/>
          <p:nvPr/>
        </p:nvSpPr>
        <p:spPr>
          <a:xfrm>
            <a:off x="502920" y="4114800"/>
            <a:ext cx="8046720" cy="27432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>
            <a:extLst>
              <a:ext uri="{FF2B5EF4-FFF2-40B4-BE49-F238E27FC236}">
                <a16:creationId xmlns:a16="http://schemas.microsoft.com/office/drawing/2014/main" id="{F80A540F-37E0-E6E3-63F4-C424AEAD6A20}"/>
              </a:ext>
            </a:extLst>
          </p:cNvPr>
          <p:cNvSpPr/>
          <p:nvPr/>
        </p:nvSpPr>
        <p:spPr>
          <a:xfrm>
            <a:off x="502920" y="443484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32" name="Text 30">
            <a:extLst>
              <a:ext uri="{FF2B5EF4-FFF2-40B4-BE49-F238E27FC236}">
                <a16:creationId xmlns:a16="http://schemas.microsoft.com/office/drawing/2014/main" id="{7C1EDD5B-D4EF-5F15-359A-393E19B57040}"/>
              </a:ext>
            </a:extLst>
          </p:cNvPr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CC00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Teacher: Click the 🔒 REVEAL boxes &amp; DELETE them to show answers</a:t>
            </a:r>
            <a:endParaRPr lang="en-US" sz="950" dirty="0"/>
          </a:p>
        </p:txBody>
      </p:sp>
    </p:spTree>
    <p:extLst>
      <p:ext uri="{BB962C8B-B14F-4D97-AF65-F5344CB8AC3E}">
        <p14:creationId xmlns:p14="http://schemas.microsoft.com/office/powerpoint/2010/main" val="3491017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8" grpId="0" animBg="1"/>
      <p:bldP spid="24" grpId="0" animBg="1"/>
      <p:bldP spid="30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0">
    <p:bg>
      <p:bgPr>
        <a:solidFill>
          <a:srgbClr val="FA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E8634A"/>
          </a:solidFill>
          <a:ln w="12700">
            <a:solidFill>
              <a:srgbClr val="E86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21945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🧩 Texte à Trous — L'Égalité Salariale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365760" y="84124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FFFFFF">
                    <a:alpha val="8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Fill in the gaps!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65760" y="1298448"/>
            <a:ext cx="8412480" cy="384048"/>
          </a:xfrm>
          <a:prstGeom prst="rect">
            <a:avLst/>
          </a:prstGeom>
          <a:solidFill>
            <a:srgbClr val="FFF8E1"/>
          </a:solidFill>
          <a:ln w="1905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" y="1298448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📚 Word Bank:   plafond de verre  •  22%  •  4%  •  temps partiel  •  ségrégation  •  maternité  •  salaires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65760" y="1783080"/>
            <a:ext cx="8412480" cy="2240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300" dirty="0" err="1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L'écart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dirty="0" err="1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salarial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entre hommes et femmes est de </a:t>
            </a:r>
            <a:r>
              <a:rPr lang="en-US" sz="1300" b="1" u="sng" dirty="0">
                <a:solidFill>
                  <a:srgbClr val="E86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pour le </a:t>
            </a:r>
            <a:r>
              <a:rPr lang="en-US" sz="1300" dirty="0" err="1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même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poste, </a:t>
            </a:r>
            <a:r>
              <a:rPr lang="en-US" sz="1300" dirty="0" err="1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mais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b="1" u="sng" dirty="0">
                <a:solidFill>
                  <a:srgbClr val="E86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au </a:t>
            </a:r>
            <a:r>
              <a:rPr lang="en-US" sz="1300" dirty="0" err="1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niveau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global.</a:t>
            </a:r>
            <a:endParaRPr lang="en-US" sz="125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</a:t>
            </a:r>
            <a:r>
              <a:rPr lang="en-US" sz="1300" b="1" u="sng" dirty="0">
                <a:solidFill>
                  <a:srgbClr val="E86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_____________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des métiers fait que les femmes travaillent </a:t>
            </a:r>
            <a:r>
              <a:rPr lang="en-US" sz="1300" dirty="0" err="1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souvent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dans</a:t>
            </a:r>
            <a:r>
              <a:rPr lang="en-US" sz="1250" dirty="0"/>
              <a:t> 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 secteurs où les </a:t>
            </a:r>
            <a:r>
              <a:rPr lang="en-US" sz="1300" b="1" u="sng" dirty="0">
                <a:solidFill>
                  <a:srgbClr val="E86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_____________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sont plus bas.</a:t>
            </a:r>
            <a:endParaRPr lang="en-US" sz="125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«</a:t>
            </a:r>
            <a:r>
              <a:rPr lang="en-US" sz="1300" b="1" u="sng" dirty="0">
                <a:solidFill>
                  <a:srgbClr val="E86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_____________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» empêche les femmes d'accéder aux postes de direction.</a:t>
            </a:r>
            <a:endParaRPr lang="en-US" sz="125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Plus d'1 femme sur 4 travaille à </a:t>
            </a:r>
            <a:r>
              <a:rPr lang="en-US" sz="1300" b="1" u="sng" dirty="0">
                <a:solidFill>
                  <a:srgbClr val="E86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_____________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25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congé de </a:t>
            </a:r>
            <a:r>
              <a:rPr lang="en-US" sz="1300" b="1" u="sng" dirty="0">
                <a:solidFill>
                  <a:srgbClr val="E86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_____________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ralentit aussi la progression de carrière.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365760" y="4206240"/>
            <a:ext cx="8412480" cy="566928"/>
          </a:xfrm>
          <a:prstGeom prst="rect">
            <a:avLst/>
          </a:prstGeom>
          <a:solidFill>
            <a:srgbClr val="E8634A"/>
          </a:solidFill>
          <a:ln w="12700">
            <a:solidFill>
              <a:srgbClr val="E86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57200" y="4224528"/>
            <a:ext cx="8229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Answers: 4% | 22% | ségrégation | salaires | plafond de verre | temps partiel | maternité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65760" y="4187952"/>
            <a:ext cx="8412480" cy="566928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365760" y="4206240"/>
            <a:ext cx="84124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200" dirty="0"/>
          </a:p>
        </p:txBody>
      </p:sp>
      <p:sp>
        <p:nvSpPr>
          <p:cNvPr id="16" name="Shape 11">
            <a:extLst>
              <a:ext uri="{FF2B5EF4-FFF2-40B4-BE49-F238E27FC236}">
                <a16:creationId xmlns:a16="http://schemas.microsoft.com/office/drawing/2014/main" id="{7F10F077-A1A7-9B00-ECD3-6A410FA45A7F}"/>
              </a:ext>
            </a:extLst>
          </p:cNvPr>
          <p:cNvSpPr/>
          <p:nvPr/>
        </p:nvSpPr>
        <p:spPr>
          <a:xfrm>
            <a:off x="365760" y="1179576"/>
            <a:ext cx="8412480" cy="566928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1">
    <p:bg>
      <p:bgPr>
        <a:solidFill>
          <a:srgbClr val="C9A8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0" cy="5143500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02920" y="0"/>
            <a:ext cx="502920" cy="51435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005840" y="0"/>
            <a:ext cx="502920" cy="5143500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737360" y="1097280"/>
            <a:ext cx="7040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6 – VOCAB, STATS &amp; RÉVISION FINALE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737360" y="1600200"/>
            <a:ext cx="70408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Vocabulaire &amp;</a:t>
            </a:r>
            <a:endParaRPr lang="en-US" sz="580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2">
    <p:bg>
      <p:bgPr>
        <a:solidFill>
          <a:srgbClr val="FA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21945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📚 Vocabulaire Essentiel — La Grève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365760" y="84124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FFFFFF">
                    <a:alpha val="8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words and phrases you MUST know!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65760" y="1481328"/>
            <a:ext cx="4160520" cy="585216"/>
          </a:xfrm>
          <a:prstGeom prst="rect">
            <a:avLst/>
          </a:prstGeom>
          <a:solidFill>
            <a:srgbClr val="EEF2FF"/>
          </a:solidFill>
          <a:ln w="6350">
            <a:solidFill>
              <a:srgbClr val="C0C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" y="1517904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La grève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1783080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Strike / industrial action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365760" y="2139696"/>
            <a:ext cx="4160520" cy="585216"/>
          </a:xfrm>
          <a:prstGeom prst="rect">
            <a:avLst/>
          </a:prstGeom>
          <a:solidFill>
            <a:srgbClr val="EEF2FF"/>
          </a:solidFill>
          <a:ln w="6350">
            <a:solidFill>
              <a:srgbClr val="C0C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57200" y="2176272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Le syndicat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57200" y="2441448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Trade union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365760" y="2798064"/>
            <a:ext cx="4160520" cy="585216"/>
          </a:xfrm>
          <a:prstGeom prst="rect">
            <a:avLst/>
          </a:prstGeom>
          <a:solidFill>
            <a:srgbClr val="EEF2FF"/>
          </a:solidFill>
          <a:ln w="6350">
            <a:solidFill>
              <a:srgbClr val="C0C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57200" y="2834640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Un gréviste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57200" y="3099816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A striker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365760" y="3456432"/>
            <a:ext cx="4160520" cy="585216"/>
          </a:xfrm>
          <a:prstGeom prst="rect">
            <a:avLst/>
          </a:prstGeom>
          <a:solidFill>
            <a:srgbClr val="EEF2FF"/>
          </a:solidFill>
          <a:ln w="6350">
            <a:solidFill>
              <a:srgbClr val="C0C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57200" y="3493008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Les conditions de travail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57200" y="3758184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Working conditions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365760" y="4114800"/>
            <a:ext cx="4160520" cy="585216"/>
          </a:xfrm>
          <a:prstGeom prst="rect">
            <a:avLst/>
          </a:prstGeom>
          <a:solidFill>
            <a:srgbClr val="EEF2FF"/>
          </a:solidFill>
          <a:ln w="6350">
            <a:solidFill>
              <a:srgbClr val="C0C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57200" y="4151376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Une augmentation de salaire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457200" y="4416552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A pay rise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4800600" y="1481328"/>
            <a:ext cx="4160520" cy="585216"/>
          </a:xfrm>
          <a:prstGeom prst="rect">
            <a:avLst/>
          </a:prstGeom>
          <a:solidFill>
            <a:srgbClr val="E8F4FF"/>
          </a:solidFill>
          <a:ln w="6350">
            <a:solidFill>
              <a:srgbClr val="B0D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892040" y="1517904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Les congés payés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83080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Paid holidays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4800600" y="2139696"/>
            <a:ext cx="4160520" cy="585216"/>
          </a:xfrm>
          <a:prstGeom prst="rect">
            <a:avLst/>
          </a:prstGeom>
          <a:solidFill>
            <a:srgbClr val="E8F4FF"/>
          </a:solidFill>
          <a:ln w="6350">
            <a:solidFill>
              <a:srgbClr val="B0D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892040" y="2176272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Faire grève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4892040" y="2441448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To go on strike</a:t>
            </a:r>
            <a:endParaRPr lang="en-US" sz="1150" dirty="0"/>
          </a:p>
        </p:txBody>
      </p:sp>
      <p:sp>
        <p:nvSpPr>
          <p:cNvPr id="29" name="Shape 27"/>
          <p:cNvSpPr/>
          <p:nvPr/>
        </p:nvSpPr>
        <p:spPr>
          <a:xfrm>
            <a:off x="4800600" y="2798064"/>
            <a:ext cx="4160520" cy="585216"/>
          </a:xfrm>
          <a:prstGeom prst="rect">
            <a:avLst/>
          </a:prstGeom>
          <a:solidFill>
            <a:srgbClr val="E8F4FF"/>
          </a:solidFill>
          <a:ln w="6350">
            <a:solidFill>
              <a:srgbClr val="B0D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4892040" y="2834640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Défendre ses droits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4892040" y="3099816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To defend one's rights</a:t>
            </a:r>
            <a:endParaRPr lang="en-US" sz="1150" dirty="0"/>
          </a:p>
        </p:txBody>
      </p:sp>
      <p:sp>
        <p:nvSpPr>
          <p:cNvPr id="32" name="Shape 30"/>
          <p:cNvSpPr/>
          <p:nvPr/>
        </p:nvSpPr>
        <p:spPr>
          <a:xfrm>
            <a:off x="4800600" y="3456432"/>
            <a:ext cx="4160520" cy="585216"/>
          </a:xfrm>
          <a:prstGeom prst="rect">
            <a:avLst/>
          </a:prstGeom>
          <a:solidFill>
            <a:srgbClr val="E8F4FF"/>
          </a:solidFill>
          <a:ln w="6350">
            <a:solidFill>
              <a:srgbClr val="B0D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Les forces de l'ordre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4892040" y="3758184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The police / law enforcement</a:t>
            </a:r>
            <a:endParaRPr lang="en-US" sz="1150" dirty="0"/>
          </a:p>
        </p:txBody>
      </p:sp>
      <p:sp>
        <p:nvSpPr>
          <p:cNvPr id="35" name="Shape 33"/>
          <p:cNvSpPr/>
          <p:nvPr/>
        </p:nvSpPr>
        <p:spPr>
          <a:xfrm>
            <a:off x="4800600" y="4114800"/>
            <a:ext cx="4160520" cy="585216"/>
          </a:xfrm>
          <a:prstGeom prst="rect">
            <a:avLst/>
          </a:prstGeom>
          <a:solidFill>
            <a:srgbClr val="E8F4FF"/>
          </a:solidFill>
          <a:ln w="6350">
            <a:solidFill>
              <a:srgbClr val="B0D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4892040" y="4151376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Un barrage routier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4892040" y="4416552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A road blockade</a:t>
            </a:r>
            <a:endParaRPr lang="en-US" sz="1150" dirty="0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0FA6E59E-5EF3-0F14-8929-E46037DBC184}"/>
              </a:ext>
            </a:extLst>
          </p:cNvPr>
          <p:cNvGrpSpPr/>
          <p:nvPr/>
        </p:nvGrpSpPr>
        <p:grpSpPr>
          <a:xfrm>
            <a:off x="640080" y="1552408"/>
            <a:ext cx="2743200" cy="282821"/>
            <a:chOff x="6309360" y="1536192"/>
            <a:chExt cx="2286000" cy="524844"/>
          </a:xfrm>
        </p:grpSpPr>
        <p:sp>
          <p:nvSpPr>
            <p:cNvPr id="39" name="Shape 12">
              <a:extLst>
                <a:ext uri="{FF2B5EF4-FFF2-40B4-BE49-F238E27FC236}">
                  <a16:creationId xmlns:a16="http://schemas.microsoft.com/office/drawing/2014/main" id="{DB6EBC41-BF1F-818C-E5DF-6032DB9EE9E2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4F3D65D1-7978-5054-BA21-75BBAC373E18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4854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b="1" dirty="0" err="1">
                  <a:solidFill>
                    <a:srgbClr val="FFFF00"/>
                  </a:solidFill>
                </a:rPr>
                <a:t>réponse</a:t>
              </a:r>
              <a:endParaRPr lang="en-US" sz="11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EC49005C-C383-6E20-5382-79126A18F0A6}"/>
              </a:ext>
            </a:extLst>
          </p:cNvPr>
          <p:cNvGrpSpPr/>
          <p:nvPr/>
        </p:nvGrpSpPr>
        <p:grpSpPr>
          <a:xfrm>
            <a:off x="640080" y="2210776"/>
            <a:ext cx="2743200" cy="282821"/>
            <a:chOff x="6309360" y="1536192"/>
            <a:chExt cx="2286000" cy="524844"/>
          </a:xfrm>
        </p:grpSpPr>
        <p:sp>
          <p:nvSpPr>
            <p:cNvPr id="42" name="Shape 12">
              <a:extLst>
                <a:ext uri="{FF2B5EF4-FFF2-40B4-BE49-F238E27FC236}">
                  <a16:creationId xmlns:a16="http://schemas.microsoft.com/office/drawing/2014/main" id="{7382CA75-7949-E08B-7429-7B996ED288E9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F7B05F56-06FE-4058-6764-37605FFD1546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4854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b="1" dirty="0" err="1">
                  <a:solidFill>
                    <a:srgbClr val="FFFF00"/>
                  </a:solidFill>
                </a:rPr>
                <a:t>réponse</a:t>
              </a:r>
              <a:endParaRPr lang="en-US" sz="11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F63B6F81-1BCB-2785-1B10-0BEED774A749}"/>
              </a:ext>
            </a:extLst>
          </p:cNvPr>
          <p:cNvGrpSpPr/>
          <p:nvPr/>
        </p:nvGrpSpPr>
        <p:grpSpPr>
          <a:xfrm>
            <a:off x="640080" y="2869144"/>
            <a:ext cx="2743200" cy="282821"/>
            <a:chOff x="6309360" y="1536192"/>
            <a:chExt cx="2286000" cy="524844"/>
          </a:xfrm>
        </p:grpSpPr>
        <p:sp>
          <p:nvSpPr>
            <p:cNvPr id="45" name="Shape 12">
              <a:extLst>
                <a:ext uri="{FF2B5EF4-FFF2-40B4-BE49-F238E27FC236}">
                  <a16:creationId xmlns:a16="http://schemas.microsoft.com/office/drawing/2014/main" id="{BB984228-C319-A8A4-2908-7DAF5CA53181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E707B736-A98F-D1A1-F3BE-35BBD106ABC9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4854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b="1" dirty="0" err="1">
                  <a:solidFill>
                    <a:srgbClr val="FFFF00"/>
                  </a:solidFill>
                </a:rPr>
                <a:t>réponse</a:t>
              </a:r>
              <a:endParaRPr lang="en-US" sz="11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441C8233-416F-72EF-2E7E-B868E2B9FE4B}"/>
              </a:ext>
            </a:extLst>
          </p:cNvPr>
          <p:cNvGrpSpPr/>
          <p:nvPr/>
        </p:nvGrpSpPr>
        <p:grpSpPr>
          <a:xfrm>
            <a:off x="640080" y="3553909"/>
            <a:ext cx="2743200" cy="282821"/>
            <a:chOff x="6309360" y="1536192"/>
            <a:chExt cx="2286000" cy="524844"/>
          </a:xfrm>
        </p:grpSpPr>
        <p:sp>
          <p:nvSpPr>
            <p:cNvPr id="48" name="Shape 12">
              <a:extLst>
                <a:ext uri="{FF2B5EF4-FFF2-40B4-BE49-F238E27FC236}">
                  <a16:creationId xmlns:a16="http://schemas.microsoft.com/office/drawing/2014/main" id="{7E89960B-E5C0-10B3-CEE8-1B9677141366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4BF60157-31F3-9C94-AEF5-D5F413200D88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4854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b="1" dirty="0" err="1">
                  <a:solidFill>
                    <a:srgbClr val="FFFF00"/>
                  </a:solidFill>
                </a:rPr>
                <a:t>réponse</a:t>
              </a:r>
              <a:endParaRPr lang="en-US" sz="11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42DC944B-62A2-18DF-FC71-9747EF17319B}"/>
              </a:ext>
            </a:extLst>
          </p:cNvPr>
          <p:cNvGrpSpPr/>
          <p:nvPr/>
        </p:nvGrpSpPr>
        <p:grpSpPr>
          <a:xfrm>
            <a:off x="640080" y="4212277"/>
            <a:ext cx="2743200" cy="282821"/>
            <a:chOff x="6309360" y="1536192"/>
            <a:chExt cx="2286000" cy="524844"/>
          </a:xfrm>
        </p:grpSpPr>
        <p:sp>
          <p:nvSpPr>
            <p:cNvPr id="51" name="Shape 12">
              <a:extLst>
                <a:ext uri="{FF2B5EF4-FFF2-40B4-BE49-F238E27FC236}">
                  <a16:creationId xmlns:a16="http://schemas.microsoft.com/office/drawing/2014/main" id="{86C2392E-0DAE-F6C7-86A1-69EB64684C1A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5C0B9203-ED5C-38E6-F435-2437F1220396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4854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b="1" dirty="0" err="1">
                  <a:solidFill>
                    <a:srgbClr val="FFFF00"/>
                  </a:solidFill>
                </a:rPr>
                <a:t>réponse</a:t>
              </a:r>
              <a:endParaRPr lang="en-US" sz="11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35F8123E-DE82-EB89-9DA7-B23B5A9EADE4}"/>
              </a:ext>
            </a:extLst>
          </p:cNvPr>
          <p:cNvGrpSpPr/>
          <p:nvPr/>
        </p:nvGrpSpPr>
        <p:grpSpPr>
          <a:xfrm>
            <a:off x="5103506" y="1495771"/>
            <a:ext cx="2743200" cy="282821"/>
            <a:chOff x="6309360" y="1536192"/>
            <a:chExt cx="2286000" cy="524844"/>
          </a:xfrm>
        </p:grpSpPr>
        <p:sp>
          <p:nvSpPr>
            <p:cNvPr id="54" name="Shape 12">
              <a:extLst>
                <a:ext uri="{FF2B5EF4-FFF2-40B4-BE49-F238E27FC236}">
                  <a16:creationId xmlns:a16="http://schemas.microsoft.com/office/drawing/2014/main" id="{3BB0B77C-60E6-1427-A518-C85BB7D0411F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F3E6C4B8-47F4-86EB-A44A-28D8D15A1D5E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4854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b="1" dirty="0" err="1">
                  <a:solidFill>
                    <a:srgbClr val="FFFF00"/>
                  </a:solidFill>
                </a:rPr>
                <a:t>réponse</a:t>
              </a:r>
              <a:endParaRPr lang="en-US" sz="11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0802DB17-0567-E69C-EB0F-0193A3B5F1E4}"/>
              </a:ext>
            </a:extLst>
          </p:cNvPr>
          <p:cNvGrpSpPr/>
          <p:nvPr/>
        </p:nvGrpSpPr>
        <p:grpSpPr>
          <a:xfrm>
            <a:off x="5103506" y="2154139"/>
            <a:ext cx="2743200" cy="282821"/>
            <a:chOff x="6309360" y="1536192"/>
            <a:chExt cx="2286000" cy="524844"/>
          </a:xfrm>
        </p:grpSpPr>
        <p:sp>
          <p:nvSpPr>
            <p:cNvPr id="57" name="Shape 12">
              <a:extLst>
                <a:ext uri="{FF2B5EF4-FFF2-40B4-BE49-F238E27FC236}">
                  <a16:creationId xmlns:a16="http://schemas.microsoft.com/office/drawing/2014/main" id="{4C50576D-D546-74FA-379C-546EE0C9B11B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45D17FBA-4E95-4749-87D4-7E5F32DA2D7F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4854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b="1" dirty="0" err="1">
                  <a:solidFill>
                    <a:srgbClr val="FFFF00"/>
                  </a:solidFill>
                </a:rPr>
                <a:t>réponse</a:t>
              </a:r>
              <a:endParaRPr lang="en-US" sz="11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A2762F4B-0C35-601A-D398-2E2C205E2A93}"/>
              </a:ext>
            </a:extLst>
          </p:cNvPr>
          <p:cNvGrpSpPr/>
          <p:nvPr/>
        </p:nvGrpSpPr>
        <p:grpSpPr>
          <a:xfrm>
            <a:off x="5103506" y="2812507"/>
            <a:ext cx="2743200" cy="282821"/>
            <a:chOff x="6309360" y="1536192"/>
            <a:chExt cx="2286000" cy="524844"/>
          </a:xfrm>
        </p:grpSpPr>
        <p:sp>
          <p:nvSpPr>
            <p:cNvPr id="60" name="Shape 12">
              <a:extLst>
                <a:ext uri="{FF2B5EF4-FFF2-40B4-BE49-F238E27FC236}">
                  <a16:creationId xmlns:a16="http://schemas.microsoft.com/office/drawing/2014/main" id="{BF152229-7F14-DA8E-92C0-341FA2B28B89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37F73530-D5C6-05F5-CEC1-12C102C83DE3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4854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b="1" dirty="0" err="1">
                  <a:solidFill>
                    <a:srgbClr val="FFFF00"/>
                  </a:solidFill>
                </a:rPr>
                <a:t>réponse</a:t>
              </a:r>
              <a:endParaRPr lang="en-US" sz="11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3379FFCB-4FF2-BCD7-9EFC-1F104D7F3921}"/>
              </a:ext>
            </a:extLst>
          </p:cNvPr>
          <p:cNvGrpSpPr/>
          <p:nvPr/>
        </p:nvGrpSpPr>
        <p:grpSpPr>
          <a:xfrm>
            <a:off x="5103506" y="3497272"/>
            <a:ext cx="2743200" cy="282821"/>
            <a:chOff x="6309360" y="1536192"/>
            <a:chExt cx="2286000" cy="524844"/>
          </a:xfrm>
        </p:grpSpPr>
        <p:sp>
          <p:nvSpPr>
            <p:cNvPr id="63" name="Shape 12">
              <a:extLst>
                <a:ext uri="{FF2B5EF4-FFF2-40B4-BE49-F238E27FC236}">
                  <a16:creationId xmlns:a16="http://schemas.microsoft.com/office/drawing/2014/main" id="{D0004807-3F6D-3D29-3131-FD03C2258136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DE55AC2E-7608-5866-8C97-40A3AF79342F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4854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b="1" dirty="0" err="1">
                  <a:solidFill>
                    <a:srgbClr val="FFFF00"/>
                  </a:solidFill>
                </a:rPr>
                <a:t>réponse</a:t>
              </a:r>
              <a:endParaRPr lang="en-US" sz="11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99920AEA-A525-25E7-443B-8F9C8EEB2169}"/>
              </a:ext>
            </a:extLst>
          </p:cNvPr>
          <p:cNvGrpSpPr/>
          <p:nvPr/>
        </p:nvGrpSpPr>
        <p:grpSpPr>
          <a:xfrm>
            <a:off x="5103506" y="4155640"/>
            <a:ext cx="2743200" cy="282821"/>
            <a:chOff x="6309360" y="1536192"/>
            <a:chExt cx="2286000" cy="524844"/>
          </a:xfrm>
        </p:grpSpPr>
        <p:sp>
          <p:nvSpPr>
            <p:cNvPr id="66" name="Shape 12">
              <a:extLst>
                <a:ext uri="{FF2B5EF4-FFF2-40B4-BE49-F238E27FC236}">
                  <a16:creationId xmlns:a16="http://schemas.microsoft.com/office/drawing/2014/main" id="{74377C5E-C600-FF72-A714-0D76965602A9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ED12C1A2-91AA-1425-9C99-EBE98B630089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4854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b="1" dirty="0" err="1">
                  <a:solidFill>
                    <a:srgbClr val="FFFF00"/>
                  </a:solidFill>
                </a:rPr>
                <a:t>réponse</a:t>
              </a:r>
              <a:endParaRPr lang="en-US" sz="1100" b="1" dirty="0">
                <a:solidFill>
                  <a:srgbClr val="FFFF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3">
    <p:bg>
      <p:bgPr>
        <a:solidFill>
          <a:srgbClr val="FA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21945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📚 Vocabulaire Essentiel — L'Égalité H/F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365760" y="84124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FFFFFF">
                    <a:alpha val="8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words and phrases you MUST know!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65760" y="1481328"/>
            <a:ext cx="4160520" cy="585216"/>
          </a:xfrm>
          <a:prstGeom prst="rect">
            <a:avLst/>
          </a:prstGeom>
          <a:solidFill>
            <a:srgbClr val="F5F0FF"/>
          </a:solidFill>
          <a:ln w="6350">
            <a:solidFill>
              <a:srgbClr val="C8B0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" y="1517904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L'écart salarial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1783080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The pay gap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365760" y="2139696"/>
            <a:ext cx="4160520" cy="585216"/>
          </a:xfrm>
          <a:prstGeom prst="rect">
            <a:avLst/>
          </a:prstGeom>
          <a:solidFill>
            <a:srgbClr val="F5F0FF"/>
          </a:solidFill>
          <a:ln w="6350">
            <a:solidFill>
              <a:srgbClr val="C8B0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57200" y="2176272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Le plafond de verre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57200" y="2441448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The glass ceiling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365760" y="2798064"/>
            <a:ext cx="4160520" cy="585216"/>
          </a:xfrm>
          <a:prstGeom prst="rect">
            <a:avLst/>
          </a:prstGeom>
          <a:solidFill>
            <a:srgbClr val="F5F0FF"/>
          </a:solidFill>
          <a:ln w="6350">
            <a:solidFill>
              <a:srgbClr val="C8B0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57200" y="2834640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Le harcèlement sexuel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57200" y="3099816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Sexual harassment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365760" y="3456432"/>
            <a:ext cx="4160520" cy="585216"/>
          </a:xfrm>
          <a:prstGeom prst="rect">
            <a:avLst/>
          </a:prstGeom>
          <a:solidFill>
            <a:srgbClr val="F5F0FF"/>
          </a:solidFill>
          <a:ln w="6350">
            <a:solidFill>
              <a:srgbClr val="C8B0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57200" y="3493008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Le congé de maternité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57200" y="3758184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Maternity leave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365760" y="4114800"/>
            <a:ext cx="4160520" cy="585216"/>
          </a:xfrm>
          <a:prstGeom prst="rect">
            <a:avLst/>
          </a:prstGeom>
          <a:solidFill>
            <a:srgbClr val="F5F0FF"/>
          </a:solidFill>
          <a:ln w="6350">
            <a:solidFill>
              <a:srgbClr val="C8B0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57200" y="4151376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Un délit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457200" y="4416552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A criminal offence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4800600" y="1481328"/>
            <a:ext cx="4160520" cy="585216"/>
          </a:xfrm>
          <a:prstGeom prst="rect">
            <a:avLst/>
          </a:prstGeom>
          <a:solidFill>
            <a:srgbClr val="F8F5FF"/>
          </a:solidFill>
          <a:ln w="6350">
            <a:solidFill>
              <a:srgbClr val="D0C0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892040" y="1517904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Le droit de vote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83080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The right to vote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4800600" y="2139696"/>
            <a:ext cx="4160520" cy="585216"/>
          </a:xfrm>
          <a:prstGeom prst="rect">
            <a:avLst/>
          </a:prstGeom>
          <a:solidFill>
            <a:srgbClr val="F8F5FF"/>
          </a:solidFill>
          <a:ln w="6350">
            <a:solidFill>
              <a:srgbClr val="D0C0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892040" y="2176272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À temps partiel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4892040" y="2441448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Part-time</a:t>
            </a:r>
            <a:endParaRPr lang="en-US" sz="1150" dirty="0"/>
          </a:p>
        </p:txBody>
      </p:sp>
      <p:sp>
        <p:nvSpPr>
          <p:cNvPr id="29" name="Shape 27"/>
          <p:cNvSpPr/>
          <p:nvPr/>
        </p:nvSpPr>
        <p:spPr>
          <a:xfrm>
            <a:off x="4800600" y="2798064"/>
            <a:ext cx="4160520" cy="585216"/>
          </a:xfrm>
          <a:prstGeom prst="rect">
            <a:avLst/>
          </a:prstGeom>
          <a:solidFill>
            <a:srgbClr val="F8F5FF"/>
          </a:solidFill>
          <a:ln w="6350">
            <a:solidFill>
              <a:srgbClr val="D0C0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4892040" y="2834640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Les inégalités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4892040" y="3099816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Inequalities</a:t>
            </a:r>
            <a:endParaRPr lang="en-US" sz="1150" dirty="0"/>
          </a:p>
        </p:txBody>
      </p:sp>
      <p:sp>
        <p:nvSpPr>
          <p:cNvPr id="32" name="Shape 30"/>
          <p:cNvSpPr/>
          <p:nvPr/>
        </p:nvSpPr>
        <p:spPr>
          <a:xfrm>
            <a:off x="4800600" y="3456432"/>
            <a:ext cx="4160520" cy="585216"/>
          </a:xfrm>
          <a:prstGeom prst="rect">
            <a:avLst/>
          </a:prstGeom>
          <a:solidFill>
            <a:srgbClr val="F8F5FF"/>
          </a:solidFill>
          <a:ln w="6350">
            <a:solidFill>
              <a:srgbClr val="D0C0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La retraite à taux plein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4892040" y="3758184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Full pension</a:t>
            </a:r>
            <a:endParaRPr lang="en-US" sz="1150" dirty="0"/>
          </a:p>
        </p:txBody>
      </p:sp>
      <p:sp>
        <p:nvSpPr>
          <p:cNvPr id="35" name="Shape 33"/>
          <p:cNvSpPr/>
          <p:nvPr/>
        </p:nvSpPr>
        <p:spPr>
          <a:xfrm>
            <a:off x="4800600" y="4114800"/>
            <a:ext cx="4160520" cy="585216"/>
          </a:xfrm>
          <a:prstGeom prst="rect">
            <a:avLst/>
          </a:prstGeom>
          <a:solidFill>
            <a:srgbClr val="F8F5FF"/>
          </a:solidFill>
          <a:ln w="6350">
            <a:solidFill>
              <a:srgbClr val="D0C0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4892040" y="4151376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 Accéder aux postes de direction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4892040" y="4416552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🇬🇧  To access management positions</a:t>
            </a:r>
            <a:endParaRPr lang="en-US" sz="1150" dirty="0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AE595D41-A00D-A6DC-B831-A6975DD98BCF}"/>
              </a:ext>
            </a:extLst>
          </p:cNvPr>
          <p:cNvGrpSpPr/>
          <p:nvPr/>
        </p:nvGrpSpPr>
        <p:grpSpPr>
          <a:xfrm>
            <a:off x="640080" y="1517904"/>
            <a:ext cx="2743200" cy="282821"/>
            <a:chOff x="6309360" y="1536192"/>
            <a:chExt cx="2286000" cy="524844"/>
          </a:xfrm>
        </p:grpSpPr>
        <p:sp>
          <p:nvSpPr>
            <p:cNvPr id="39" name="Shape 12">
              <a:extLst>
                <a:ext uri="{FF2B5EF4-FFF2-40B4-BE49-F238E27FC236}">
                  <a16:creationId xmlns:a16="http://schemas.microsoft.com/office/drawing/2014/main" id="{6E453B20-822B-4D8F-1342-82B8C125DE0F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C73D18A4-99EE-1820-AFC8-9B7C1289A164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4854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b="1" dirty="0" err="1">
                  <a:solidFill>
                    <a:srgbClr val="FFFF00"/>
                  </a:solidFill>
                </a:rPr>
                <a:t>réponse</a:t>
              </a:r>
              <a:endParaRPr lang="en-US" sz="11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C57F2FDC-BDBC-5E93-B1E3-A93F3297C90E}"/>
              </a:ext>
            </a:extLst>
          </p:cNvPr>
          <p:cNvGrpSpPr/>
          <p:nvPr/>
        </p:nvGrpSpPr>
        <p:grpSpPr>
          <a:xfrm>
            <a:off x="640080" y="2176272"/>
            <a:ext cx="2743200" cy="282821"/>
            <a:chOff x="6309360" y="1536192"/>
            <a:chExt cx="2286000" cy="524844"/>
          </a:xfrm>
        </p:grpSpPr>
        <p:sp>
          <p:nvSpPr>
            <p:cNvPr id="42" name="Shape 12">
              <a:extLst>
                <a:ext uri="{FF2B5EF4-FFF2-40B4-BE49-F238E27FC236}">
                  <a16:creationId xmlns:a16="http://schemas.microsoft.com/office/drawing/2014/main" id="{BFCE0A28-3EBD-D55C-1188-25B37E0D6CF8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12A4AFBB-A1D4-9C56-FF28-85DA804255F5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4854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b="1" dirty="0" err="1">
                  <a:solidFill>
                    <a:srgbClr val="FFFF00"/>
                  </a:solidFill>
                </a:rPr>
                <a:t>réponse</a:t>
              </a:r>
              <a:endParaRPr lang="en-US" sz="11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A4171CDA-1B03-2EA7-A101-63EC433DE352}"/>
              </a:ext>
            </a:extLst>
          </p:cNvPr>
          <p:cNvGrpSpPr/>
          <p:nvPr/>
        </p:nvGrpSpPr>
        <p:grpSpPr>
          <a:xfrm>
            <a:off x="640080" y="2834640"/>
            <a:ext cx="2743200" cy="282821"/>
            <a:chOff x="6309360" y="1536192"/>
            <a:chExt cx="2286000" cy="524844"/>
          </a:xfrm>
        </p:grpSpPr>
        <p:sp>
          <p:nvSpPr>
            <p:cNvPr id="45" name="Shape 12">
              <a:extLst>
                <a:ext uri="{FF2B5EF4-FFF2-40B4-BE49-F238E27FC236}">
                  <a16:creationId xmlns:a16="http://schemas.microsoft.com/office/drawing/2014/main" id="{E770B11D-5167-2CAE-2BEE-219F5F70D327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3FEA2D1B-4292-B3ED-AB38-58B0DD7C8EB0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4854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b="1" dirty="0" err="1">
                  <a:solidFill>
                    <a:srgbClr val="FFFF00"/>
                  </a:solidFill>
                </a:rPr>
                <a:t>réponse</a:t>
              </a:r>
              <a:endParaRPr lang="en-US" sz="11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FCF711C5-437E-7ACE-8EEB-07CBA0905E6C}"/>
              </a:ext>
            </a:extLst>
          </p:cNvPr>
          <p:cNvGrpSpPr/>
          <p:nvPr/>
        </p:nvGrpSpPr>
        <p:grpSpPr>
          <a:xfrm>
            <a:off x="640080" y="3519405"/>
            <a:ext cx="2743200" cy="282821"/>
            <a:chOff x="6309360" y="1536192"/>
            <a:chExt cx="2286000" cy="524844"/>
          </a:xfrm>
        </p:grpSpPr>
        <p:sp>
          <p:nvSpPr>
            <p:cNvPr id="48" name="Shape 12">
              <a:extLst>
                <a:ext uri="{FF2B5EF4-FFF2-40B4-BE49-F238E27FC236}">
                  <a16:creationId xmlns:a16="http://schemas.microsoft.com/office/drawing/2014/main" id="{75AD5776-F738-E28D-F996-8892735B194F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05FDE539-A9E9-2DD4-A7AC-B8E5A19AEAF1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4854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b="1" dirty="0" err="1">
                  <a:solidFill>
                    <a:srgbClr val="FFFF00"/>
                  </a:solidFill>
                </a:rPr>
                <a:t>réponse</a:t>
              </a:r>
              <a:endParaRPr lang="en-US" sz="11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CDC58DBC-0CDB-5F0B-890E-5B98004564E8}"/>
              </a:ext>
            </a:extLst>
          </p:cNvPr>
          <p:cNvGrpSpPr/>
          <p:nvPr/>
        </p:nvGrpSpPr>
        <p:grpSpPr>
          <a:xfrm>
            <a:off x="640080" y="4177773"/>
            <a:ext cx="2743200" cy="282821"/>
            <a:chOff x="6309360" y="1536192"/>
            <a:chExt cx="2286000" cy="524844"/>
          </a:xfrm>
        </p:grpSpPr>
        <p:sp>
          <p:nvSpPr>
            <p:cNvPr id="51" name="Shape 12">
              <a:extLst>
                <a:ext uri="{FF2B5EF4-FFF2-40B4-BE49-F238E27FC236}">
                  <a16:creationId xmlns:a16="http://schemas.microsoft.com/office/drawing/2014/main" id="{E6D64441-CCFB-E913-32F8-CD1D39E63DD5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324DE972-6927-2A51-FF1C-34BC643652D7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4854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b="1" dirty="0" err="1">
                  <a:solidFill>
                    <a:srgbClr val="FFFF00"/>
                  </a:solidFill>
                </a:rPr>
                <a:t>réponse</a:t>
              </a:r>
              <a:endParaRPr lang="en-US" sz="11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82F0B411-1EF9-5C53-FF4B-D6775B5399F0}"/>
              </a:ext>
            </a:extLst>
          </p:cNvPr>
          <p:cNvGrpSpPr/>
          <p:nvPr/>
        </p:nvGrpSpPr>
        <p:grpSpPr>
          <a:xfrm>
            <a:off x="5103506" y="1461267"/>
            <a:ext cx="2743200" cy="282821"/>
            <a:chOff x="6309360" y="1536192"/>
            <a:chExt cx="2286000" cy="524844"/>
          </a:xfrm>
        </p:grpSpPr>
        <p:sp>
          <p:nvSpPr>
            <p:cNvPr id="54" name="Shape 12">
              <a:extLst>
                <a:ext uri="{FF2B5EF4-FFF2-40B4-BE49-F238E27FC236}">
                  <a16:creationId xmlns:a16="http://schemas.microsoft.com/office/drawing/2014/main" id="{801FE7C5-7867-EF92-57B2-39B82B0EB376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61AAC784-C3E6-E9A3-F81A-130F0124A8DD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4854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b="1" dirty="0" err="1">
                  <a:solidFill>
                    <a:srgbClr val="FFFF00"/>
                  </a:solidFill>
                </a:rPr>
                <a:t>réponse</a:t>
              </a:r>
              <a:endParaRPr lang="en-US" sz="11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203C5EF5-DECF-6ED8-31AD-7F499AEF7B50}"/>
              </a:ext>
            </a:extLst>
          </p:cNvPr>
          <p:cNvGrpSpPr/>
          <p:nvPr/>
        </p:nvGrpSpPr>
        <p:grpSpPr>
          <a:xfrm>
            <a:off x="5103506" y="2119635"/>
            <a:ext cx="2743200" cy="282821"/>
            <a:chOff x="6309360" y="1536192"/>
            <a:chExt cx="2286000" cy="524844"/>
          </a:xfrm>
        </p:grpSpPr>
        <p:sp>
          <p:nvSpPr>
            <p:cNvPr id="57" name="Shape 12">
              <a:extLst>
                <a:ext uri="{FF2B5EF4-FFF2-40B4-BE49-F238E27FC236}">
                  <a16:creationId xmlns:a16="http://schemas.microsoft.com/office/drawing/2014/main" id="{796F9E88-A3F3-C219-7228-5B87F4F9943C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34EBE357-EEFE-057D-8AD0-F045B9FECDFD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4854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b="1" dirty="0" err="1">
                  <a:solidFill>
                    <a:srgbClr val="FFFF00"/>
                  </a:solidFill>
                </a:rPr>
                <a:t>réponse</a:t>
              </a:r>
              <a:endParaRPr lang="en-US" sz="11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6DFA84C8-BA6E-2DB3-9386-DFE8FC97BFEC}"/>
              </a:ext>
            </a:extLst>
          </p:cNvPr>
          <p:cNvGrpSpPr/>
          <p:nvPr/>
        </p:nvGrpSpPr>
        <p:grpSpPr>
          <a:xfrm>
            <a:off x="5103506" y="2778003"/>
            <a:ext cx="2743200" cy="282821"/>
            <a:chOff x="6309360" y="1536192"/>
            <a:chExt cx="2286000" cy="524844"/>
          </a:xfrm>
        </p:grpSpPr>
        <p:sp>
          <p:nvSpPr>
            <p:cNvPr id="60" name="Shape 12">
              <a:extLst>
                <a:ext uri="{FF2B5EF4-FFF2-40B4-BE49-F238E27FC236}">
                  <a16:creationId xmlns:a16="http://schemas.microsoft.com/office/drawing/2014/main" id="{F619E057-7876-B017-E3C4-279FA61059C2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7F8F8158-C7E9-6F00-BF80-CAB60CDD2596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4854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b="1" dirty="0" err="1">
                  <a:solidFill>
                    <a:srgbClr val="FFFF00"/>
                  </a:solidFill>
                </a:rPr>
                <a:t>réponse</a:t>
              </a:r>
              <a:endParaRPr lang="en-US" sz="11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7A951BA0-C5E7-43E5-CFC2-44776711F933}"/>
              </a:ext>
            </a:extLst>
          </p:cNvPr>
          <p:cNvGrpSpPr/>
          <p:nvPr/>
        </p:nvGrpSpPr>
        <p:grpSpPr>
          <a:xfrm>
            <a:off x="5103506" y="3462768"/>
            <a:ext cx="2743200" cy="282821"/>
            <a:chOff x="6309360" y="1536192"/>
            <a:chExt cx="2286000" cy="524844"/>
          </a:xfrm>
        </p:grpSpPr>
        <p:sp>
          <p:nvSpPr>
            <p:cNvPr id="63" name="Shape 12">
              <a:extLst>
                <a:ext uri="{FF2B5EF4-FFF2-40B4-BE49-F238E27FC236}">
                  <a16:creationId xmlns:a16="http://schemas.microsoft.com/office/drawing/2014/main" id="{389C946D-D47C-4C64-3739-E3C562D93549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DB4A262C-B834-C3D6-35B8-B785BAC8BDB5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4854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b="1" dirty="0" err="1">
                  <a:solidFill>
                    <a:srgbClr val="FFFF00"/>
                  </a:solidFill>
                </a:rPr>
                <a:t>réponse</a:t>
              </a:r>
              <a:endParaRPr lang="en-US" sz="11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EC280AE1-0248-2B53-21D9-5192BDE36B66}"/>
              </a:ext>
            </a:extLst>
          </p:cNvPr>
          <p:cNvGrpSpPr/>
          <p:nvPr/>
        </p:nvGrpSpPr>
        <p:grpSpPr>
          <a:xfrm>
            <a:off x="5103506" y="4121136"/>
            <a:ext cx="2743200" cy="282821"/>
            <a:chOff x="6309360" y="1536192"/>
            <a:chExt cx="2286000" cy="524844"/>
          </a:xfrm>
        </p:grpSpPr>
        <p:sp>
          <p:nvSpPr>
            <p:cNvPr id="66" name="Shape 12">
              <a:extLst>
                <a:ext uri="{FF2B5EF4-FFF2-40B4-BE49-F238E27FC236}">
                  <a16:creationId xmlns:a16="http://schemas.microsoft.com/office/drawing/2014/main" id="{0EA8FCF1-D265-9CC0-E667-ED28F556A9DB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193EC58A-EEB5-F964-09EE-2936DF5F4421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4854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b="1" dirty="0" err="1">
                  <a:solidFill>
                    <a:srgbClr val="FFFF00"/>
                  </a:solidFill>
                </a:rPr>
                <a:t>réponse</a:t>
              </a:r>
              <a:endParaRPr lang="en-US" sz="1100" b="1" dirty="0">
                <a:solidFill>
                  <a:srgbClr val="FFFF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4">
    <p:bg>
      <p:bgPr>
        <a:solidFill>
          <a:srgbClr val="FA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21945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🔢 Défi Chiffres ! — What Does Each Number Refer To?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365760" y="84124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FFFFFF">
                    <a:alpha val="8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you match each number to the correct fact? Write the fact!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65760" y="1481328"/>
            <a:ext cx="1234440" cy="6858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65760" y="1481328"/>
            <a:ext cx="1234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22%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1600200" y="1481328"/>
            <a:ext cx="3108960" cy="685800"/>
          </a:xfrm>
          <a:prstGeom prst="rect">
            <a:avLst/>
          </a:prstGeom>
          <a:solidFill>
            <a:srgbClr val="FFFDE7"/>
          </a:solidFill>
          <a:ln w="6350">
            <a:solidFill>
              <a:srgbClr val="E8D0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1645920" y="1481328"/>
            <a:ext cx="3017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DDDDDD"/>
                </a:solidFill>
              </a:rPr>
              <a:t>?</a:t>
            </a:r>
            <a:endParaRPr lang="en-US" sz="2200" dirty="0"/>
          </a:p>
        </p:txBody>
      </p:sp>
      <p:sp>
        <p:nvSpPr>
          <p:cNvPr id="12" name="Shape 10"/>
          <p:cNvSpPr/>
          <p:nvPr/>
        </p:nvSpPr>
        <p:spPr>
          <a:xfrm>
            <a:off x="1627632" y="1517904"/>
            <a:ext cx="3035808" cy="60350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1627632" y="1517904"/>
            <a:ext cx="3035808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Écart salarial global H/F en France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627632" y="1517904"/>
            <a:ext cx="3035808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800600" y="1481328"/>
            <a:ext cx="1234440" cy="6858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800600" y="1481328"/>
            <a:ext cx="1234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4%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6035040" y="1481328"/>
            <a:ext cx="3108960" cy="685800"/>
          </a:xfrm>
          <a:prstGeom prst="rect">
            <a:avLst/>
          </a:prstGeom>
          <a:solidFill>
            <a:srgbClr val="FFFDE7"/>
          </a:solidFill>
          <a:ln w="6350">
            <a:solidFill>
              <a:srgbClr val="E8D0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080760" y="1481328"/>
            <a:ext cx="3017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DDDDDD"/>
                </a:solidFill>
              </a:rPr>
              <a:t>?</a:t>
            </a:r>
            <a:endParaRPr lang="en-US" sz="2200" dirty="0"/>
          </a:p>
        </p:txBody>
      </p:sp>
      <p:sp>
        <p:nvSpPr>
          <p:cNvPr id="20" name="Shape 18"/>
          <p:cNvSpPr/>
          <p:nvPr/>
        </p:nvSpPr>
        <p:spPr>
          <a:xfrm>
            <a:off x="6062472" y="1517904"/>
            <a:ext cx="3035808" cy="60350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062472" y="1517904"/>
            <a:ext cx="3035808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Écart salarial pour le même poste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062472" y="1517904"/>
            <a:ext cx="3035808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65760" y="2286000"/>
            <a:ext cx="1234440" cy="6858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365760" y="2286000"/>
            <a:ext cx="1234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1864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1600200" y="2286000"/>
            <a:ext cx="3108960" cy="685800"/>
          </a:xfrm>
          <a:prstGeom prst="rect">
            <a:avLst/>
          </a:prstGeom>
          <a:solidFill>
            <a:srgbClr val="FFFDE7"/>
          </a:solidFill>
          <a:ln w="6350">
            <a:solidFill>
              <a:srgbClr val="E8D0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1645920" y="2286000"/>
            <a:ext cx="3017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DDDDDD"/>
                </a:solidFill>
              </a:rPr>
              <a:t>?</a:t>
            </a:r>
            <a:endParaRPr lang="en-US" sz="2200" dirty="0"/>
          </a:p>
        </p:txBody>
      </p:sp>
      <p:sp>
        <p:nvSpPr>
          <p:cNvPr id="28" name="Shape 26"/>
          <p:cNvSpPr/>
          <p:nvPr/>
        </p:nvSpPr>
        <p:spPr>
          <a:xfrm>
            <a:off x="1627632" y="2322576"/>
            <a:ext cx="3035808" cy="60350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1627632" y="2322576"/>
            <a:ext cx="3035808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Légalisation du droit de grève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1627632" y="2322576"/>
            <a:ext cx="3035808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800600" y="2286000"/>
            <a:ext cx="1234440" cy="6858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4800600" y="2286000"/>
            <a:ext cx="1234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 millions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6035040" y="2286000"/>
            <a:ext cx="3108960" cy="685800"/>
          </a:xfrm>
          <a:prstGeom prst="rect">
            <a:avLst/>
          </a:prstGeom>
          <a:solidFill>
            <a:srgbClr val="FFFDE7"/>
          </a:solidFill>
          <a:ln w="6350">
            <a:solidFill>
              <a:srgbClr val="E8D0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6080760" y="2286000"/>
            <a:ext cx="3017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DDDDDD"/>
                </a:solidFill>
              </a:rPr>
              <a:t>?</a:t>
            </a:r>
            <a:endParaRPr lang="en-US" sz="2200" dirty="0"/>
          </a:p>
        </p:txBody>
      </p:sp>
      <p:sp>
        <p:nvSpPr>
          <p:cNvPr id="36" name="Shape 34"/>
          <p:cNvSpPr/>
          <p:nvPr/>
        </p:nvSpPr>
        <p:spPr>
          <a:xfrm>
            <a:off x="6062472" y="2322576"/>
            <a:ext cx="3035808" cy="60350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6062472" y="2322576"/>
            <a:ext cx="3035808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Personnes en grève pendant Mai 68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6062472" y="2322576"/>
            <a:ext cx="3035808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365760" y="3090672"/>
            <a:ext cx="1234440" cy="6858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365760" y="3090672"/>
            <a:ext cx="1234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15%</a:t>
            </a:r>
            <a:endParaRPr lang="en-US" sz="1600" dirty="0"/>
          </a:p>
        </p:txBody>
      </p:sp>
      <p:sp>
        <p:nvSpPr>
          <p:cNvPr id="42" name="Shape 40"/>
          <p:cNvSpPr/>
          <p:nvPr/>
        </p:nvSpPr>
        <p:spPr>
          <a:xfrm>
            <a:off x="1600200" y="3090672"/>
            <a:ext cx="3108960" cy="685800"/>
          </a:xfrm>
          <a:prstGeom prst="rect">
            <a:avLst/>
          </a:prstGeom>
          <a:solidFill>
            <a:srgbClr val="FFFDE7"/>
          </a:solidFill>
          <a:ln w="6350">
            <a:solidFill>
              <a:srgbClr val="E8D0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1645920" y="3090672"/>
            <a:ext cx="3017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DDDDDD"/>
                </a:solidFill>
              </a:rPr>
              <a:t>?</a:t>
            </a:r>
            <a:endParaRPr lang="en-US" sz="2200" dirty="0"/>
          </a:p>
        </p:txBody>
      </p:sp>
      <p:sp>
        <p:nvSpPr>
          <p:cNvPr id="44" name="Shape 42"/>
          <p:cNvSpPr/>
          <p:nvPr/>
        </p:nvSpPr>
        <p:spPr>
          <a:xfrm>
            <a:off x="1627632" y="3127248"/>
            <a:ext cx="3035808" cy="60350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1627632" y="3127248"/>
            <a:ext cx="3035808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Droits de douane US sur vins et spiritueux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1627632" y="3127248"/>
            <a:ext cx="3035808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48" name="Shape 46"/>
          <p:cNvSpPr/>
          <p:nvPr/>
        </p:nvSpPr>
        <p:spPr>
          <a:xfrm>
            <a:off x="4800600" y="3090672"/>
            <a:ext cx="1234440" cy="6858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4800600" y="3090672"/>
            <a:ext cx="1234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 semaines</a:t>
            </a:r>
            <a:endParaRPr lang="en-US" sz="1600" dirty="0"/>
          </a:p>
        </p:txBody>
      </p:sp>
      <p:sp>
        <p:nvSpPr>
          <p:cNvPr id="50" name="Shape 48"/>
          <p:cNvSpPr/>
          <p:nvPr/>
        </p:nvSpPr>
        <p:spPr>
          <a:xfrm>
            <a:off x="6035040" y="3090672"/>
            <a:ext cx="3108960" cy="685800"/>
          </a:xfrm>
          <a:prstGeom prst="rect">
            <a:avLst/>
          </a:prstGeom>
          <a:solidFill>
            <a:srgbClr val="FFFDE7"/>
          </a:solidFill>
          <a:ln w="6350">
            <a:solidFill>
              <a:srgbClr val="E8D0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49"/>
          <p:cNvSpPr/>
          <p:nvPr/>
        </p:nvSpPr>
        <p:spPr>
          <a:xfrm>
            <a:off x="6080760" y="3090672"/>
            <a:ext cx="3017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DDDDDD"/>
                </a:solidFill>
              </a:rPr>
              <a:t>?</a:t>
            </a:r>
            <a:endParaRPr lang="en-US" sz="2200" dirty="0"/>
          </a:p>
        </p:txBody>
      </p:sp>
      <p:sp>
        <p:nvSpPr>
          <p:cNvPr id="52" name="Shape 50"/>
          <p:cNvSpPr/>
          <p:nvPr/>
        </p:nvSpPr>
        <p:spPr>
          <a:xfrm>
            <a:off x="6062472" y="3127248"/>
            <a:ext cx="3035808" cy="60350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1"/>
          <p:cNvSpPr/>
          <p:nvPr/>
        </p:nvSpPr>
        <p:spPr>
          <a:xfrm>
            <a:off x="6062472" y="3127248"/>
            <a:ext cx="3035808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Durée du congé de maternité obligatoire</a:t>
            </a:r>
            <a:endParaRPr lang="en-US" sz="1000" dirty="0"/>
          </a:p>
        </p:txBody>
      </p:sp>
      <p:sp>
        <p:nvSpPr>
          <p:cNvPr id="55" name="Text 53"/>
          <p:cNvSpPr/>
          <p:nvPr/>
        </p:nvSpPr>
        <p:spPr>
          <a:xfrm>
            <a:off x="6062472" y="3127248"/>
            <a:ext cx="3035808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56" name="Shape 54"/>
          <p:cNvSpPr/>
          <p:nvPr/>
        </p:nvSpPr>
        <p:spPr>
          <a:xfrm>
            <a:off x="365760" y="3895344"/>
            <a:ext cx="1234440" cy="6858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7" name="Text 55"/>
          <p:cNvSpPr/>
          <p:nvPr/>
        </p:nvSpPr>
        <p:spPr>
          <a:xfrm>
            <a:off x="365760" y="3895344"/>
            <a:ext cx="1234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120 000</a:t>
            </a:r>
            <a:endParaRPr lang="en-US" sz="1600" dirty="0"/>
          </a:p>
        </p:txBody>
      </p:sp>
      <p:sp>
        <p:nvSpPr>
          <p:cNvPr id="58" name="Shape 56"/>
          <p:cNvSpPr/>
          <p:nvPr/>
        </p:nvSpPr>
        <p:spPr>
          <a:xfrm>
            <a:off x="1600200" y="3895344"/>
            <a:ext cx="3108960" cy="685800"/>
          </a:xfrm>
          <a:prstGeom prst="rect">
            <a:avLst/>
          </a:prstGeom>
          <a:solidFill>
            <a:srgbClr val="FFFDE7"/>
          </a:solidFill>
          <a:ln w="6350">
            <a:solidFill>
              <a:srgbClr val="E8D0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9" name="Text 57"/>
          <p:cNvSpPr/>
          <p:nvPr/>
        </p:nvSpPr>
        <p:spPr>
          <a:xfrm>
            <a:off x="1645920" y="3895344"/>
            <a:ext cx="3017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DDDDDD"/>
                </a:solidFill>
              </a:rPr>
              <a:t>?</a:t>
            </a:r>
            <a:endParaRPr lang="en-US" sz="2200" dirty="0"/>
          </a:p>
        </p:txBody>
      </p:sp>
      <p:sp>
        <p:nvSpPr>
          <p:cNvPr id="60" name="Shape 58"/>
          <p:cNvSpPr/>
          <p:nvPr/>
        </p:nvSpPr>
        <p:spPr>
          <a:xfrm>
            <a:off x="1627632" y="3931920"/>
            <a:ext cx="3035808" cy="60350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1" name="Text 59"/>
          <p:cNvSpPr/>
          <p:nvPr/>
        </p:nvSpPr>
        <p:spPr>
          <a:xfrm>
            <a:off x="1627632" y="3931920"/>
            <a:ext cx="3035808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Mères défavorisées par la réforme des retraites</a:t>
            </a:r>
            <a:endParaRPr lang="en-US" sz="1000" dirty="0"/>
          </a:p>
        </p:txBody>
      </p:sp>
      <p:sp>
        <p:nvSpPr>
          <p:cNvPr id="63" name="Text 61"/>
          <p:cNvSpPr/>
          <p:nvPr/>
        </p:nvSpPr>
        <p:spPr>
          <a:xfrm>
            <a:off x="1627632" y="3931920"/>
            <a:ext cx="3035808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64" name="Shape 62"/>
          <p:cNvSpPr/>
          <p:nvPr/>
        </p:nvSpPr>
        <p:spPr>
          <a:xfrm>
            <a:off x="4800600" y="3895344"/>
            <a:ext cx="1234440" cy="6858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5" name="Text 63"/>
          <p:cNvSpPr/>
          <p:nvPr/>
        </p:nvSpPr>
        <p:spPr>
          <a:xfrm>
            <a:off x="4800600" y="3895344"/>
            <a:ext cx="1234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43 ans</a:t>
            </a:r>
            <a:endParaRPr lang="en-US" sz="1600" dirty="0"/>
          </a:p>
        </p:txBody>
      </p:sp>
      <p:sp>
        <p:nvSpPr>
          <p:cNvPr id="66" name="Shape 64"/>
          <p:cNvSpPr/>
          <p:nvPr/>
        </p:nvSpPr>
        <p:spPr>
          <a:xfrm>
            <a:off x="6035040" y="3895344"/>
            <a:ext cx="3108960" cy="685800"/>
          </a:xfrm>
          <a:prstGeom prst="rect">
            <a:avLst/>
          </a:prstGeom>
          <a:solidFill>
            <a:srgbClr val="FFFDE7"/>
          </a:solidFill>
          <a:ln w="6350">
            <a:solidFill>
              <a:srgbClr val="E8D0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7" name="Text 65"/>
          <p:cNvSpPr/>
          <p:nvPr/>
        </p:nvSpPr>
        <p:spPr>
          <a:xfrm>
            <a:off x="6080760" y="3895344"/>
            <a:ext cx="3017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DDDDDD"/>
                </a:solidFill>
              </a:rPr>
              <a:t>?</a:t>
            </a:r>
            <a:endParaRPr lang="en-US" sz="2200" dirty="0"/>
          </a:p>
        </p:txBody>
      </p:sp>
      <p:sp>
        <p:nvSpPr>
          <p:cNvPr id="68" name="Shape 66"/>
          <p:cNvSpPr/>
          <p:nvPr/>
        </p:nvSpPr>
        <p:spPr>
          <a:xfrm>
            <a:off x="6062472" y="3931920"/>
            <a:ext cx="3035808" cy="60350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9" name="Text 67"/>
          <p:cNvSpPr/>
          <p:nvPr/>
        </p:nvSpPr>
        <p:spPr>
          <a:xfrm>
            <a:off x="6062472" y="3931920"/>
            <a:ext cx="3035808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Années de travail pour une retraite à taux plein</a:t>
            </a:r>
            <a:endParaRPr lang="en-US" sz="1000" dirty="0"/>
          </a:p>
        </p:txBody>
      </p:sp>
      <p:sp>
        <p:nvSpPr>
          <p:cNvPr id="71" name="Text 69"/>
          <p:cNvSpPr/>
          <p:nvPr/>
        </p:nvSpPr>
        <p:spPr>
          <a:xfrm>
            <a:off x="6062472" y="3931920"/>
            <a:ext cx="3035808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72" name="Text 70"/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CC00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Teacher: Click the 🔒 REVEAL boxes &amp; DELETE them to show answers</a:t>
            </a:r>
            <a:endParaRPr lang="en-US" sz="950" dirty="0"/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6075B1F0-74FD-1EFD-BA0E-4F394942B8AF}"/>
              </a:ext>
            </a:extLst>
          </p:cNvPr>
          <p:cNvGrpSpPr/>
          <p:nvPr/>
        </p:nvGrpSpPr>
        <p:grpSpPr>
          <a:xfrm>
            <a:off x="1828800" y="1526530"/>
            <a:ext cx="2743200" cy="586252"/>
            <a:chOff x="6309360" y="1536192"/>
            <a:chExt cx="2286000" cy="457200"/>
          </a:xfrm>
        </p:grpSpPr>
        <p:sp>
          <p:nvSpPr>
            <p:cNvPr id="74" name="Shape 12">
              <a:extLst>
                <a:ext uri="{FF2B5EF4-FFF2-40B4-BE49-F238E27FC236}">
                  <a16:creationId xmlns:a16="http://schemas.microsoft.com/office/drawing/2014/main" id="{02B7D6F9-D1D1-0ECF-563F-29F64532E712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853BCDC8-C411-52A0-AAD6-339CEFE0A190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68F80599-D16A-03DB-6A7D-D95CF13D3B16}"/>
              </a:ext>
            </a:extLst>
          </p:cNvPr>
          <p:cNvGrpSpPr/>
          <p:nvPr/>
        </p:nvGrpSpPr>
        <p:grpSpPr>
          <a:xfrm>
            <a:off x="1828800" y="2322576"/>
            <a:ext cx="2743200" cy="586252"/>
            <a:chOff x="6309360" y="1536192"/>
            <a:chExt cx="2286000" cy="457200"/>
          </a:xfrm>
        </p:grpSpPr>
        <p:sp>
          <p:nvSpPr>
            <p:cNvPr id="77" name="Shape 12">
              <a:extLst>
                <a:ext uri="{FF2B5EF4-FFF2-40B4-BE49-F238E27FC236}">
                  <a16:creationId xmlns:a16="http://schemas.microsoft.com/office/drawing/2014/main" id="{3DFC5257-C90A-E856-9FD7-DD3236AC8AF6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4B6CFF10-BD03-EE69-DD6B-8CC234B5090B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9AB413A6-2EA0-D708-C97E-B191FBF6DE3F}"/>
              </a:ext>
            </a:extLst>
          </p:cNvPr>
          <p:cNvGrpSpPr/>
          <p:nvPr/>
        </p:nvGrpSpPr>
        <p:grpSpPr>
          <a:xfrm>
            <a:off x="1828800" y="3155716"/>
            <a:ext cx="2743200" cy="586252"/>
            <a:chOff x="6309360" y="1536192"/>
            <a:chExt cx="2286000" cy="457200"/>
          </a:xfrm>
        </p:grpSpPr>
        <p:sp>
          <p:nvSpPr>
            <p:cNvPr id="80" name="Shape 12">
              <a:extLst>
                <a:ext uri="{FF2B5EF4-FFF2-40B4-BE49-F238E27FC236}">
                  <a16:creationId xmlns:a16="http://schemas.microsoft.com/office/drawing/2014/main" id="{CE9C50AE-7708-7CB3-BFA3-2437C5279C45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A44D5A4E-21D7-F920-9A40-B6681B6EA288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D7570D24-935D-B9E4-0489-54DC521F5AB3}"/>
              </a:ext>
            </a:extLst>
          </p:cNvPr>
          <p:cNvGrpSpPr/>
          <p:nvPr/>
        </p:nvGrpSpPr>
        <p:grpSpPr>
          <a:xfrm>
            <a:off x="1845139" y="3940546"/>
            <a:ext cx="2743200" cy="586252"/>
            <a:chOff x="6309360" y="1536192"/>
            <a:chExt cx="2286000" cy="457200"/>
          </a:xfrm>
        </p:grpSpPr>
        <p:sp>
          <p:nvSpPr>
            <p:cNvPr id="83" name="Shape 12">
              <a:extLst>
                <a:ext uri="{FF2B5EF4-FFF2-40B4-BE49-F238E27FC236}">
                  <a16:creationId xmlns:a16="http://schemas.microsoft.com/office/drawing/2014/main" id="{201AFA82-2E64-7FAB-1D44-050EF5B0EDD1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A55959BA-FE28-26CA-3C07-5C98A7D51D30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95DD9CF0-32C6-690E-5046-DE9BA32A470A}"/>
              </a:ext>
            </a:extLst>
          </p:cNvPr>
          <p:cNvGrpSpPr/>
          <p:nvPr/>
        </p:nvGrpSpPr>
        <p:grpSpPr>
          <a:xfrm>
            <a:off x="6172200" y="1526530"/>
            <a:ext cx="2743200" cy="586252"/>
            <a:chOff x="6309360" y="1536192"/>
            <a:chExt cx="2286000" cy="457200"/>
          </a:xfrm>
        </p:grpSpPr>
        <p:sp>
          <p:nvSpPr>
            <p:cNvPr id="86" name="Shape 12">
              <a:extLst>
                <a:ext uri="{FF2B5EF4-FFF2-40B4-BE49-F238E27FC236}">
                  <a16:creationId xmlns:a16="http://schemas.microsoft.com/office/drawing/2014/main" id="{B9ECB554-B87C-377F-5064-261298C3AD80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D39FCF20-0471-A456-038A-7086EAE03D9D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AC2A4D97-0299-AC54-AD08-1E73BF18BECC}"/>
              </a:ext>
            </a:extLst>
          </p:cNvPr>
          <p:cNvGrpSpPr/>
          <p:nvPr/>
        </p:nvGrpSpPr>
        <p:grpSpPr>
          <a:xfrm>
            <a:off x="6172200" y="2322576"/>
            <a:ext cx="2743200" cy="586252"/>
            <a:chOff x="6309360" y="1536192"/>
            <a:chExt cx="2286000" cy="457200"/>
          </a:xfrm>
        </p:grpSpPr>
        <p:sp>
          <p:nvSpPr>
            <p:cNvPr id="89" name="Shape 12">
              <a:extLst>
                <a:ext uri="{FF2B5EF4-FFF2-40B4-BE49-F238E27FC236}">
                  <a16:creationId xmlns:a16="http://schemas.microsoft.com/office/drawing/2014/main" id="{FA626737-6D51-7366-AB2F-5246B919DA26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C5F00997-6DE4-86FA-AE70-24CBB0377D73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7E941892-45E0-2270-3EB5-2D3D74D9AFB4}"/>
              </a:ext>
            </a:extLst>
          </p:cNvPr>
          <p:cNvGrpSpPr/>
          <p:nvPr/>
        </p:nvGrpSpPr>
        <p:grpSpPr>
          <a:xfrm>
            <a:off x="6172200" y="3155716"/>
            <a:ext cx="2743200" cy="586252"/>
            <a:chOff x="6309360" y="1536192"/>
            <a:chExt cx="2286000" cy="457200"/>
          </a:xfrm>
        </p:grpSpPr>
        <p:sp>
          <p:nvSpPr>
            <p:cNvPr id="92" name="Shape 12">
              <a:extLst>
                <a:ext uri="{FF2B5EF4-FFF2-40B4-BE49-F238E27FC236}">
                  <a16:creationId xmlns:a16="http://schemas.microsoft.com/office/drawing/2014/main" id="{CE4CBCAE-9B61-9C0F-30E5-5CF249B57E09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619D0115-4DA4-C201-24CB-B5DAFF54AB19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6629036C-B049-2E70-BE50-6B25F827B67C}"/>
              </a:ext>
            </a:extLst>
          </p:cNvPr>
          <p:cNvGrpSpPr/>
          <p:nvPr/>
        </p:nvGrpSpPr>
        <p:grpSpPr>
          <a:xfrm>
            <a:off x="6188539" y="3940546"/>
            <a:ext cx="2743200" cy="586252"/>
            <a:chOff x="6309360" y="1536192"/>
            <a:chExt cx="2286000" cy="457200"/>
          </a:xfrm>
        </p:grpSpPr>
        <p:sp>
          <p:nvSpPr>
            <p:cNvPr id="95" name="Shape 12">
              <a:extLst>
                <a:ext uri="{FF2B5EF4-FFF2-40B4-BE49-F238E27FC236}">
                  <a16:creationId xmlns:a16="http://schemas.microsoft.com/office/drawing/2014/main" id="{5DB9D330-31E7-59D7-F8E5-6236583724B6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B04EAF22-9033-003B-5EA6-0878E312330A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5">
    <p:bg>
      <p:bgPr>
        <a:solidFill>
          <a:srgbClr val="FA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21945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⚡ Quiz Flash — Toutes Sections ! (1)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365760" y="84124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FFFFFF">
                    <a:alpha val="8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Speed round! Answer as fast as possible!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65760" y="1444752"/>
            <a:ext cx="8412480" cy="640080"/>
          </a:xfrm>
          <a:prstGeom prst="rect">
            <a:avLst/>
          </a:prstGeom>
          <a:solidFill>
            <a:srgbClr val="FFF0F0"/>
          </a:solidFill>
          <a:ln w="6350">
            <a:solidFill>
              <a:srgbClr val="EEC8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57200" y="1554480"/>
            <a:ext cx="402336" cy="402336"/>
          </a:xfrm>
          <a:prstGeom prst="ellipse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57200" y="1554480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1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987552" y="1481328"/>
            <a:ext cx="5074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Quelle loi a légalisé le droit de grève en France ?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987552" y="1773936"/>
            <a:ext cx="5074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(Which law legalised the right to strike?)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172200" y="1536192"/>
            <a:ext cx="2468880" cy="457200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172200" y="1536192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loi Ollivier (1864)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172200" y="1536192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65760" y="2157984"/>
            <a:ext cx="8412480" cy="640080"/>
          </a:xfrm>
          <a:prstGeom prst="rect">
            <a:avLst/>
          </a:prstGeom>
          <a:solidFill>
            <a:srgbClr val="FFF8F8"/>
          </a:solidFill>
          <a:ln w="6350">
            <a:solidFill>
              <a:srgbClr val="EEC8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457200" y="2267712"/>
            <a:ext cx="402336" cy="402336"/>
          </a:xfrm>
          <a:prstGeom prst="ellipse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57200" y="2267712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2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987552" y="2194560"/>
            <a:ext cx="5074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Quel accord est controversé par les agriculteurs français ?</a:t>
            </a:r>
            <a:endParaRPr lang="en-US" sz="1250" dirty="0"/>
          </a:p>
        </p:txBody>
      </p:sp>
      <p:sp>
        <p:nvSpPr>
          <p:cNvPr id="21" name="Text 19"/>
          <p:cNvSpPr/>
          <p:nvPr/>
        </p:nvSpPr>
        <p:spPr>
          <a:xfrm>
            <a:off x="987552" y="2487168"/>
            <a:ext cx="5074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(Which trade deal do French farmers oppose?)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172200" y="2249424"/>
            <a:ext cx="2468880" cy="457200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6172200" y="2249424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L'accord UE-Mercosur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6172200" y="2249424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365760" y="2871216"/>
            <a:ext cx="8412480" cy="640080"/>
          </a:xfrm>
          <a:prstGeom prst="rect">
            <a:avLst/>
          </a:prstGeom>
          <a:solidFill>
            <a:srgbClr val="FFF0F0"/>
          </a:solidFill>
          <a:ln w="6350">
            <a:solidFill>
              <a:srgbClr val="EEC8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457200" y="2980944"/>
            <a:ext cx="402336" cy="402336"/>
          </a:xfrm>
          <a:prstGeom prst="ellipse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457200" y="2980944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3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987552" y="2907792"/>
            <a:ext cx="5074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Qu'est-ce que le 'plafond de verre' ?</a:t>
            </a:r>
            <a:endParaRPr lang="en-US" sz="1250" dirty="0"/>
          </a:p>
        </p:txBody>
      </p:sp>
      <p:sp>
        <p:nvSpPr>
          <p:cNvPr id="30" name="Text 28"/>
          <p:cNvSpPr/>
          <p:nvPr/>
        </p:nvSpPr>
        <p:spPr>
          <a:xfrm>
            <a:off x="987552" y="3200400"/>
            <a:ext cx="5074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(What is the 'glass ceiling'?)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172200" y="2962656"/>
            <a:ext cx="2468880" cy="457200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6172200" y="2962656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 barrière invisible qui empêche les femmes d'accéder aux postes de direction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6172200" y="2962656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365760" y="3584448"/>
            <a:ext cx="8412480" cy="640080"/>
          </a:xfrm>
          <a:prstGeom prst="rect">
            <a:avLst/>
          </a:prstGeom>
          <a:solidFill>
            <a:srgbClr val="FFF8F8"/>
          </a:solidFill>
          <a:ln w="6350">
            <a:solidFill>
              <a:srgbClr val="EEC8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Shape 34"/>
          <p:cNvSpPr/>
          <p:nvPr/>
        </p:nvSpPr>
        <p:spPr>
          <a:xfrm>
            <a:off x="457200" y="3694176"/>
            <a:ext cx="402336" cy="402336"/>
          </a:xfrm>
          <a:prstGeom prst="ellipse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457200" y="3694176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4</a:t>
            </a:r>
            <a:endParaRPr lang="en-US" sz="1300" dirty="0"/>
          </a:p>
        </p:txBody>
      </p:sp>
      <p:sp>
        <p:nvSpPr>
          <p:cNvPr id="38" name="Text 36"/>
          <p:cNvSpPr/>
          <p:nvPr/>
        </p:nvSpPr>
        <p:spPr>
          <a:xfrm>
            <a:off x="987552" y="3621024"/>
            <a:ext cx="5074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Quel mouvement social proteste contre la taxe sur le diesel ?</a:t>
            </a:r>
            <a:endParaRPr lang="en-US" sz="1250" dirty="0"/>
          </a:p>
        </p:txBody>
      </p:sp>
      <p:sp>
        <p:nvSpPr>
          <p:cNvPr id="39" name="Text 37"/>
          <p:cNvSpPr/>
          <p:nvPr/>
        </p:nvSpPr>
        <p:spPr>
          <a:xfrm>
            <a:off x="987552" y="3913632"/>
            <a:ext cx="5074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(Which social movement protested against diesel tax?)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6172200" y="3675888"/>
            <a:ext cx="2468880" cy="457200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6172200" y="3675888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Gilets Jaunes (2018)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6172200" y="3675888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365760" y="4297680"/>
            <a:ext cx="8412480" cy="640080"/>
          </a:xfrm>
          <a:prstGeom prst="rect">
            <a:avLst/>
          </a:prstGeom>
          <a:solidFill>
            <a:srgbClr val="FFF0F0"/>
          </a:solidFill>
          <a:ln w="6350">
            <a:solidFill>
              <a:srgbClr val="EEC8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Shape 43"/>
          <p:cNvSpPr/>
          <p:nvPr/>
        </p:nvSpPr>
        <p:spPr>
          <a:xfrm>
            <a:off x="457200" y="4407408"/>
            <a:ext cx="402336" cy="402336"/>
          </a:xfrm>
          <a:prstGeom prst="ellipse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Text 44"/>
          <p:cNvSpPr/>
          <p:nvPr/>
        </p:nvSpPr>
        <p:spPr>
          <a:xfrm>
            <a:off x="457200" y="4407408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5</a:t>
            </a:r>
            <a:endParaRPr lang="en-US" sz="1300" dirty="0"/>
          </a:p>
        </p:txBody>
      </p:sp>
      <p:sp>
        <p:nvSpPr>
          <p:cNvPr id="47" name="Text 45"/>
          <p:cNvSpPr/>
          <p:nvPr/>
        </p:nvSpPr>
        <p:spPr>
          <a:xfrm>
            <a:off x="987552" y="4334256"/>
            <a:ext cx="5074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Quel est l'écart salarial global entre hommes et femmes en France ?</a:t>
            </a:r>
            <a:endParaRPr lang="en-US" sz="1250" dirty="0"/>
          </a:p>
        </p:txBody>
      </p:sp>
      <p:sp>
        <p:nvSpPr>
          <p:cNvPr id="48" name="Text 46"/>
          <p:cNvSpPr/>
          <p:nvPr/>
        </p:nvSpPr>
        <p:spPr>
          <a:xfrm>
            <a:off x="987552" y="4626864"/>
            <a:ext cx="5074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(Overall pay gap?)</a:t>
            </a:r>
            <a:endParaRPr lang="en-US" sz="1000" dirty="0"/>
          </a:p>
        </p:txBody>
      </p:sp>
      <p:sp>
        <p:nvSpPr>
          <p:cNvPr id="49" name="Shape 47"/>
          <p:cNvSpPr/>
          <p:nvPr/>
        </p:nvSpPr>
        <p:spPr>
          <a:xfrm>
            <a:off x="6172200" y="4389120"/>
            <a:ext cx="2468880" cy="457200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8"/>
          <p:cNvSpPr/>
          <p:nvPr/>
        </p:nvSpPr>
        <p:spPr>
          <a:xfrm>
            <a:off x="6172200" y="438912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22%</a:t>
            </a:r>
            <a:endParaRPr lang="en-US" sz="1000" dirty="0"/>
          </a:p>
        </p:txBody>
      </p:sp>
      <p:sp>
        <p:nvSpPr>
          <p:cNvPr id="52" name="Text 50"/>
          <p:cNvSpPr/>
          <p:nvPr/>
        </p:nvSpPr>
        <p:spPr>
          <a:xfrm>
            <a:off x="6172200" y="438912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53" name="Text 51"/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CC00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Teacher: Click the 🔒 REVEAL boxes &amp; DELETE them to show answers</a:t>
            </a:r>
            <a:endParaRPr lang="en-US" sz="950" dirty="0"/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D235FC1B-F5BF-76BD-FD77-7BF8FEFC10A5}"/>
              </a:ext>
            </a:extLst>
          </p:cNvPr>
          <p:cNvGrpSpPr/>
          <p:nvPr/>
        </p:nvGrpSpPr>
        <p:grpSpPr>
          <a:xfrm>
            <a:off x="6172200" y="1536710"/>
            <a:ext cx="2606040" cy="457200"/>
            <a:chOff x="6309360" y="1536192"/>
            <a:chExt cx="2286000" cy="457200"/>
          </a:xfrm>
        </p:grpSpPr>
        <p:sp>
          <p:nvSpPr>
            <p:cNvPr id="55" name="Shape 12">
              <a:extLst>
                <a:ext uri="{FF2B5EF4-FFF2-40B4-BE49-F238E27FC236}">
                  <a16:creationId xmlns:a16="http://schemas.microsoft.com/office/drawing/2014/main" id="{63A34C56-04AD-6935-3A87-3B95BEEA4CC3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56" name="TextBox 50">
              <a:extLst>
                <a:ext uri="{FF2B5EF4-FFF2-40B4-BE49-F238E27FC236}">
                  <a16:creationId xmlns:a16="http://schemas.microsoft.com/office/drawing/2014/main" id="{5EB085CC-178B-D90B-C707-D8611EA2D1B6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D904FB69-19D4-11D7-2C9D-BB3229BB713A}"/>
              </a:ext>
            </a:extLst>
          </p:cNvPr>
          <p:cNvGrpSpPr/>
          <p:nvPr/>
        </p:nvGrpSpPr>
        <p:grpSpPr>
          <a:xfrm>
            <a:off x="6172200" y="2245798"/>
            <a:ext cx="2606040" cy="457200"/>
            <a:chOff x="6309360" y="1536192"/>
            <a:chExt cx="2286000" cy="457200"/>
          </a:xfrm>
        </p:grpSpPr>
        <p:sp>
          <p:nvSpPr>
            <p:cNvPr id="58" name="Shape 12">
              <a:extLst>
                <a:ext uri="{FF2B5EF4-FFF2-40B4-BE49-F238E27FC236}">
                  <a16:creationId xmlns:a16="http://schemas.microsoft.com/office/drawing/2014/main" id="{258071A0-00C8-82FC-CDD9-077A56A35158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59" name="TextBox 53">
              <a:extLst>
                <a:ext uri="{FF2B5EF4-FFF2-40B4-BE49-F238E27FC236}">
                  <a16:creationId xmlns:a16="http://schemas.microsoft.com/office/drawing/2014/main" id="{D097C361-AAF7-E4CD-F4FF-197275E78A37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20A6F3E1-9CC0-A654-6F23-43684A3AB526}"/>
              </a:ext>
            </a:extLst>
          </p:cNvPr>
          <p:cNvGrpSpPr/>
          <p:nvPr/>
        </p:nvGrpSpPr>
        <p:grpSpPr>
          <a:xfrm>
            <a:off x="6172200" y="2962656"/>
            <a:ext cx="2606040" cy="457200"/>
            <a:chOff x="6309360" y="1536192"/>
            <a:chExt cx="2286000" cy="457200"/>
          </a:xfrm>
        </p:grpSpPr>
        <p:sp>
          <p:nvSpPr>
            <p:cNvPr id="61" name="Shape 12">
              <a:extLst>
                <a:ext uri="{FF2B5EF4-FFF2-40B4-BE49-F238E27FC236}">
                  <a16:creationId xmlns:a16="http://schemas.microsoft.com/office/drawing/2014/main" id="{1CD6305B-AB39-EB7B-93B1-5D071F9CE084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62" name="TextBox 56">
              <a:extLst>
                <a:ext uri="{FF2B5EF4-FFF2-40B4-BE49-F238E27FC236}">
                  <a16:creationId xmlns:a16="http://schemas.microsoft.com/office/drawing/2014/main" id="{35C1B04C-DA48-B637-9E2A-58322F2961B7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9A592362-571A-8FBB-1799-F0123A3E624B}"/>
              </a:ext>
            </a:extLst>
          </p:cNvPr>
          <p:cNvGrpSpPr/>
          <p:nvPr/>
        </p:nvGrpSpPr>
        <p:grpSpPr>
          <a:xfrm>
            <a:off x="6172200" y="3663958"/>
            <a:ext cx="2606040" cy="457200"/>
            <a:chOff x="6309360" y="1536192"/>
            <a:chExt cx="2286000" cy="457200"/>
          </a:xfrm>
        </p:grpSpPr>
        <p:sp>
          <p:nvSpPr>
            <p:cNvPr id="64" name="Shape 12">
              <a:extLst>
                <a:ext uri="{FF2B5EF4-FFF2-40B4-BE49-F238E27FC236}">
                  <a16:creationId xmlns:a16="http://schemas.microsoft.com/office/drawing/2014/main" id="{999A0532-C998-1E20-BFB2-59A290A3CDB8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65" name="TextBox 59">
              <a:extLst>
                <a:ext uri="{FF2B5EF4-FFF2-40B4-BE49-F238E27FC236}">
                  <a16:creationId xmlns:a16="http://schemas.microsoft.com/office/drawing/2014/main" id="{E30F1A1C-D7C1-D4A0-D9DE-589EBF951B69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E3E6156C-0B57-60CC-CAA1-6F70D7963CF2}"/>
              </a:ext>
            </a:extLst>
          </p:cNvPr>
          <p:cNvGrpSpPr/>
          <p:nvPr/>
        </p:nvGrpSpPr>
        <p:grpSpPr>
          <a:xfrm>
            <a:off x="6172200" y="4398264"/>
            <a:ext cx="2606040" cy="457200"/>
            <a:chOff x="6309360" y="1536192"/>
            <a:chExt cx="2286000" cy="457200"/>
          </a:xfrm>
        </p:grpSpPr>
        <p:sp>
          <p:nvSpPr>
            <p:cNvPr id="67" name="Shape 12">
              <a:extLst>
                <a:ext uri="{FF2B5EF4-FFF2-40B4-BE49-F238E27FC236}">
                  <a16:creationId xmlns:a16="http://schemas.microsoft.com/office/drawing/2014/main" id="{97051C6D-DC9E-68FC-FAEB-BFA83B14C883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68" name="TextBox 62">
              <a:extLst>
                <a:ext uri="{FF2B5EF4-FFF2-40B4-BE49-F238E27FC236}">
                  <a16:creationId xmlns:a16="http://schemas.microsoft.com/office/drawing/2014/main" id="{BD59C380-A830-70D3-D867-F6B4C39CC773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21945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✅ Vrai ou Faux ? — Historique (2)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365760" y="84124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FFFFFF">
                    <a:alpha val="8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True or False? Discuss with a partner!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65760" y="1481328"/>
            <a:ext cx="8412480" cy="566928"/>
          </a:xfrm>
          <a:prstGeom prst="rect">
            <a:avLst/>
          </a:prstGeom>
          <a:solidFill>
            <a:srgbClr val="EEF2FF"/>
          </a:solidFill>
          <a:ln w="6350">
            <a:solidFill>
              <a:srgbClr val="C8D0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57200" y="1563624"/>
            <a:ext cx="393192" cy="393192"/>
          </a:xfrm>
          <a:prstGeom prst="ellipse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57200" y="1563624"/>
            <a:ext cx="3931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1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987552" y="1554480"/>
            <a:ext cx="5212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 68 a commencé le 22 mars 1968.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309360" y="1536192"/>
            <a:ext cx="2286000" cy="45720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309360" y="153619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VRAI ✓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309360" y="153619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65760" y="2121408"/>
            <a:ext cx="8412480" cy="566928"/>
          </a:xfrm>
          <a:prstGeom prst="rect">
            <a:avLst/>
          </a:prstGeom>
          <a:solidFill>
            <a:srgbClr val="F8F8FF"/>
          </a:solidFill>
          <a:ln w="6350">
            <a:solidFill>
              <a:srgbClr val="C8D0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57200" y="2203704"/>
            <a:ext cx="393192" cy="393192"/>
          </a:xfrm>
          <a:prstGeom prst="ellipse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57200" y="2203704"/>
            <a:ext cx="3931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2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987552" y="2194560"/>
            <a:ext cx="5212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sont les ouvriers qui ont lancé le mouvement de Mai 68.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6309360" y="2176272"/>
            <a:ext cx="2286000" cy="45720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309360" y="217627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FAUX ✗ — Ce sont les étudiants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309360" y="217627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65760" y="2761488"/>
            <a:ext cx="8412480" cy="566928"/>
          </a:xfrm>
          <a:prstGeom prst="rect">
            <a:avLst/>
          </a:prstGeom>
          <a:solidFill>
            <a:srgbClr val="EEF2FF"/>
          </a:solidFill>
          <a:ln w="6350">
            <a:solidFill>
              <a:srgbClr val="C8D0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457200" y="2843784"/>
            <a:ext cx="393192" cy="393192"/>
          </a:xfrm>
          <a:prstGeom prst="ellipse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57200" y="2843784"/>
            <a:ext cx="3931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3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987552" y="2834640"/>
            <a:ext cx="5212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y a eu 4 morts pendant Mai 68.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6309360" y="2816352"/>
            <a:ext cx="2286000" cy="45720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6309360" y="281635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VRAI ✓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6309360" y="281635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365760" y="3401568"/>
            <a:ext cx="8412480" cy="566928"/>
          </a:xfrm>
          <a:prstGeom prst="rect">
            <a:avLst/>
          </a:prstGeom>
          <a:solidFill>
            <a:srgbClr val="F8F8FF"/>
          </a:solidFill>
          <a:ln w="6350">
            <a:solidFill>
              <a:srgbClr val="C8D0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457200" y="3483864"/>
            <a:ext cx="393192" cy="393192"/>
          </a:xfrm>
          <a:prstGeom prst="ellipse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457200" y="3483864"/>
            <a:ext cx="3931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4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987552" y="3474720"/>
            <a:ext cx="5212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Gilets Jaunes protestaient contre la taxe sur l'essence (diesel).</a:t>
            </a:r>
            <a:endParaRPr lang="en-US" sz="1300" dirty="0"/>
          </a:p>
        </p:txBody>
      </p:sp>
      <p:sp>
        <p:nvSpPr>
          <p:cNvPr id="36" name="Shape 34"/>
          <p:cNvSpPr/>
          <p:nvPr/>
        </p:nvSpPr>
        <p:spPr>
          <a:xfrm>
            <a:off x="6309360" y="3456432"/>
            <a:ext cx="2286000" cy="45720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6309360" y="345643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VRAI ✓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6309360" y="345643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365760" y="4041648"/>
            <a:ext cx="8412480" cy="566928"/>
          </a:xfrm>
          <a:prstGeom prst="rect">
            <a:avLst/>
          </a:prstGeom>
          <a:solidFill>
            <a:srgbClr val="EEF2FF"/>
          </a:solidFill>
          <a:ln w="6350">
            <a:solidFill>
              <a:srgbClr val="C8D0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Shape 39"/>
          <p:cNvSpPr/>
          <p:nvPr/>
        </p:nvSpPr>
        <p:spPr>
          <a:xfrm>
            <a:off x="457200" y="4123944"/>
            <a:ext cx="393192" cy="393192"/>
          </a:xfrm>
          <a:prstGeom prst="ellipse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457200" y="4123944"/>
            <a:ext cx="393192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5</a:t>
            </a:r>
            <a:endParaRPr lang="en-US" sz="1300" dirty="0"/>
          </a:p>
        </p:txBody>
      </p:sp>
      <p:sp>
        <p:nvSpPr>
          <p:cNvPr id="43" name="Text 41"/>
          <p:cNvSpPr/>
          <p:nvPr/>
        </p:nvSpPr>
        <p:spPr>
          <a:xfrm>
            <a:off x="987552" y="4114800"/>
            <a:ext cx="5212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mouvement des Gilets Jaunes a duré environ 6 mois.</a:t>
            </a:r>
            <a:endParaRPr lang="en-US" sz="1300" dirty="0"/>
          </a:p>
        </p:txBody>
      </p:sp>
      <p:sp>
        <p:nvSpPr>
          <p:cNvPr id="44" name="Shape 42"/>
          <p:cNvSpPr/>
          <p:nvPr/>
        </p:nvSpPr>
        <p:spPr>
          <a:xfrm>
            <a:off x="6309360" y="4096512"/>
            <a:ext cx="2286000" cy="45720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6309360" y="4096512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FAUX ✗ — Environ 1 an (chaque samedi)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CC00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Teacher: Click the 🔒 REVEAL boxes &amp; DELETE them to show answers</a:t>
            </a:r>
            <a:endParaRPr lang="en-US" sz="950" dirty="0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5ED5CC76-4D0C-2F74-4EFA-FBF93545536D}"/>
              </a:ext>
            </a:extLst>
          </p:cNvPr>
          <p:cNvGrpSpPr/>
          <p:nvPr/>
        </p:nvGrpSpPr>
        <p:grpSpPr>
          <a:xfrm>
            <a:off x="6309360" y="1536192"/>
            <a:ext cx="2286000" cy="457200"/>
            <a:chOff x="6309360" y="1536192"/>
            <a:chExt cx="2286000" cy="457200"/>
          </a:xfrm>
        </p:grpSpPr>
        <p:sp>
          <p:nvSpPr>
            <p:cNvPr id="50" name="Shape 12">
              <a:extLst>
                <a:ext uri="{FF2B5EF4-FFF2-40B4-BE49-F238E27FC236}">
                  <a16:creationId xmlns:a16="http://schemas.microsoft.com/office/drawing/2014/main" id="{193072CE-FE53-F95B-0560-3273D47E39D0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45EE3E68-6FC0-C876-503F-25BBA84B3380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7A5CCE16-5065-24AA-8E28-D02BEA1F2F27}"/>
              </a:ext>
            </a:extLst>
          </p:cNvPr>
          <p:cNvGrpSpPr/>
          <p:nvPr/>
        </p:nvGrpSpPr>
        <p:grpSpPr>
          <a:xfrm>
            <a:off x="6309360" y="2176272"/>
            <a:ext cx="2286000" cy="457200"/>
            <a:chOff x="6309360" y="1536192"/>
            <a:chExt cx="2286000" cy="457200"/>
          </a:xfrm>
        </p:grpSpPr>
        <p:sp>
          <p:nvSpPr>
            <p:cNvPr id="53" name="Shape 12">
              <a:extLst>
                <a:ext uri="{FF2B5EF4-FFF2-40B4-BE49-F238E27FC236}">
                  <a16:creationId xmlns:a16="http://schemas.microsoft.com/office/drawing/2014/main" id="{C8974911-E8A5-337D-6D14-31F61C93BB09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FF5BAED2-3C75-E527-82D2-2455ED7D7199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F178E6B-D250-B558-0977-23C5F5E6D274}"/>
              </a:ext>
            </a:extLst>
          </p:cNvPr>
          <p:cNvGrpSpPr/>
          <p:nvPr/>
        </p:nvGrpSpPr>
        <p:grpSpPr>
          <a:xfrm>
            <a:off x="6309360" y="2823657"/>
            <a:ext cx="2286000" cy="457200"/>
            <a:chOff x="6309360" y="1536192"/>
            <a:chExt cx="2286000" cy="457200"/>
          </a:xfrm>
        </p:grpSpPr>
        <p:sp>
          <p:nvSpPr>
            <p:cNvPr id="56" name="Shape 12">
              <a:extLst>
                <a:ext uri="{FF2B5EF4-FFF2-40B4-BE49-F238E27FC236}">
                  <a16:creationId xmlns:a16="http://schemas.microsoft.com/office/drawing/2014/main" id="{6D648195-5184-6421-979A-4AB52A7A2EC8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8A00C8D1-31E8-DA70-9E15-79588EA4F067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9F239546-6836-F2CC-26BD-44979EA1AADB}"/>
              </a:ext>
            </a:extLst>
          </p:cNvPr>
          <p:cNvGrpSpPr/>
          <p:nvPr/>
        </p:nvGrpSpPr>
        <p:grpSpPr>
          <a:xfrm>
            <a:off x="6309360" y="3463737"/>
            <a:ext cx="2286000" cy="457200"/>
            <a:chOff x="6309360" y="1536192"/>
            <a:chExt cx="2286000" cy="457200"/>
          </a:xfrm>
        </p:grpSpPr>
        <p:sp>
          <p:nvSpPr>
            <p:cNvPr id="59" name="Shape 12">
              <a:extLst>
                <a:ext uri="{FF2B5EF4-FFF2-40B4-BE49-F238E27FC236}">
                  <a16:creationId xmlns:a16="http://schemas.microsoft.com/office/drawing/2014/main" id="{567338D0-402B-6791-CBB9-E59425C7D975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7B349AA8-50AD-2F97-2106-0370465FB9AE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5BAA02EC-57CD-47FA-9712-62147078589E}"/>
              </a:ext>
            </a:extLst>
          </p:cNvPr>
          <p:cNvGrpSpPr/>
          <p:nvPr/>
        </p:nvGrpSpPr>
        <p:grpSpPr>
          <a:xfrm>
            <a:off x="6309360" y="4096512"/>
            <a:ext cx="2286000" cy="457200"/>
            <a:chOff x="6309360" y="1536192"/>
            <a:chExt cx="2286000" cy="457200"/>
          </a:xfrm>
        </p:grpSpPr>
        <p:sp>
          <p:nvSpPr>
            <p:cNvPr id="62" name="Shape 12">
              <a:extLst>
                <a:ext uri="{FF2B5EF4-FFF2-40B4-BE49-F238E27FC236}">
                  <a16:creationId xmlns:a16="http://schemas.microsoft.com/office/drawing/2014/main" id="{97EB521F-3EBA-2F4D-F4CB-B052DE8E11BB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A8C2C2D6-CADB-D1A5-813A-6A364890100C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6">
    <p:bg>
      <p:bgPr>
        <a:solidFill>
          <a:srgbClr val="FA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21945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⚡ Quiz Flash — Toutes Sections ! (2)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365760" y="84124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FFFFFF">
                    <a:alpha val="8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Speed round! Answer as fast as possible!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65760" y="1444752"/>
            <a:ext cx="8412480" cy="640080"/>
          </a:xfrm>
          <a:prstGeom prst="rect">
            <a:avLst/>
          </a:prstGeom>
          <a:solidFill>
            <a:srgbClr val="FFF0F0"/>
          </a:solidFill>
          <a:ln w="6350">
            <a:solidFill>
              <a:srgbClr val="EEC8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57200" y="1554480"/>
            <a:ext cx="402336" cy="402336"/>
          </a:xfrm>
          <a:prstGeom prst="ellipse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57200" y="1554480"/>
            <a:ext cx="402336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1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987552" y="1481328"/>
            <a:ext cx="5074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Combien d'années faut-il travailler pour une retraite à taux plein ?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987552" y="1773936"/>
            <a:ext cx="5074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(Years of work for full pension?)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172200" y="1536192"/>
            <a:ext cx="2468880" cy="457200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172200" y="1536192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43 ans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172200" y="1536192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65760" y="2157984"/>
            <a:ext cx="8412480" cy="640080"/>
          </a:xfrm>
          <a:prstGeom prst="rect">
            <a:avLst/>
          </a:prstGeom>
          <a:solidFill>
            <a:srgbClr val="FFF8F8"/>
          </a:solidFill>
          <a:ln w="6350">
            <a:solidFill>
              <a:srgbClr val="EEC8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457200" y="2267712"/>
            <a:ext cx="402336" cy="402336"/>
          </a:xfrm>
          <a:prstGeom prst="ellipse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57200" y="2267712"/>
            <a:ext cx="402336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2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987552" y="2194560"/>
            <a:ext cx="5074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Quelle est la cause principale de la propagation des maladies infectieuses (×2) ?</a:t>
            </a:r>
            <a:endParaRPr lang="en-US" sz="1250" dirty="0"/>
          </a:p>
        </p:txBody>
      </p:sp>
      <p:sp>
        <p:nvSpPr>
          <p:cNvPr id="21" name="Text 19"/>
          <p:cNvSpPr/>
          <p:nvPr/>
        </p:nvSpPr>
        <p:spPr>
          <a:xfrm>
            <a:off x="987552" y="2487168"/>
            <a:ext cx="5074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(2 main causes of spread of infectious diseases?)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172200" y="2249424"/>
            <a:ext cx="2468880" cy="457200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6172200" y="2249424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Mondialisation + réchauffement climatique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6172200" y="2249424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365760" y="2871216"/>
            <a:ext cx="8412480" cy="640080"/>
          </a:xfrm>
          <a:prstGeom prst="rect">
            <a:avLst/>
          </a:prstGeom>
          <a:solidFill>
            <a:srgbClr val="FFF0F0"/>
          </a:solidFill>
          <a:ln w="6350">
            <a:solidFill>
              <a:srgbClr val="EEC8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457200" y="2980944"/>
            <a:ext cx="402336" cy="402336"/>
          </a:xfrm>
          <a:prstGeom prst="ellipse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457200" y="2980944"/>
            <a:ext cx="402336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3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987552" y="2907792"/>
            <a:ext cx="5074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quelle année a-t-on légalisé les syndicats en France ?</a:t>
            </a:r>
            <a:endParaRPr lang="en-US" sz="1250" dirty="0"/>
          </a:p>
        </p:txBody>
      </p:sp>
      <p:sp>
        <p:nvSpPr>
          <p:cNvPr id="30" name="Text 28"/>
          <p:cNvSpPr/>
          <p:nvPr/>
        </p:nvSpPr>
        <p:spPr>
          <a:xfrm>
            <a:off x="987552" y="3200400"/>
            <a:ext cx="5074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(When were unions legalised?)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172200" y="2962656"/>
            <a:ext cx="2468880" cy="457200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6172200" y="2962656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1884 (loi Waldeck-Rousseau)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6172200" y="2962656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365760" y="3584448"/>
            <a:ext cx="8412480" cy="640080"/>
          </a:xfrm>
          <a:prstGeom prst="rect">
            <a:avLst/>
          </a:prstGeom>
          <a:solidFill>
            <a:srgbClr val="FFF8F8"/>
          </a:solidFill>
          <a:ln w="6350">
            <a:solidFill>
              <a:srgbClr val="EEC8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Shape 34"/>
          <p:cNvSpPr/>
          <p:nvPr/>
        </p:nvSpPr>
        <p:spPr>
          <a:xfrm>
            <a:off x="457200" y="3694176"/>
            <a:ext cx="402336" cy="402336"/>
          </a:xfrm>
          <a:prstGeom prst="ellipse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457200" y="3694176"/>
            <a:ext cx="402336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4</a:t>
            </a:r>
            <a:endParaRPr lang="en-US" sz="1300" dirty="0"/>
          </a:p>
        </p:txBody>
      </p:sp>
      <p:sp>
        <p:nvSpPr>
          <p:cNvPr id="38" name="Text 36"/>
          <p:cNvSpPr/>
          <p:nvPr/>
        </p:nvSpPr>
        <p:spPr>
          <a:xfrm>
            <a:off x="987552" y="3621024"/>
            <a:ext cx="5074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Quel est le rôle des syndicats ?</a:t>
            </a:r>
            <a:endParaRPr lang="en-US" sz="1250" dirty="0"/>
          </a:p>
        </p:txBody>
      </p:sp>
      <p:sp>
        <p:nvSpPr>
          <p:cNvPr id="39" name="Text 37"/>
          <p:cNvSpPr/>
          <p:nvPr/>
        </p:nvSpPr>
        <p:spPr>
          <a:xfrm>
            <a:off x="987552" y="3913632"/>
            <a:ext cx="5074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(Role of trade unions?)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6172200" y="3675888"/>
            <a:ext cx="2468880" cy="457200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6172200" y="3675888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Défendre les intérêts et les droits des travailleurs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6172200" y="3675888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365760" y="4297680"/>
            <a:ext cx="8412480" cy="640080"/>
          </a:xfrm>
          <a:prstGeom prst="rect">
            <a:avLst/>
          </a:prstGeom>
          <a:solidFill>
            <a:srgbClr val="FFF0F0"/>
          </a:solidFill>
          <a:ln w="6350">
            <a:solidFill>
              <a:srgbClr val="EEC8C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Shape 43"/>
          <p:cNvSpPr/>
          <p:nvPr/>
        </p:nvSpPr>
        <p:spPr>
          <a:xfrm>
            <a:off x="457200" y="4407408"/>
            <a:ext cx="402336" cy="402336"/>
          </a:xfrm>
          <a:prstGeom prst="ellipse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Text 44"/>
          <p:cNvSpPr/>
          <p:nvPr/>
        </p:nvSpPr>
        <p:spPr>
          <a:xfrm>
            <a:off x="457200" y="4407408"/>
            <a:ext cx="402336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5</a:t>
            </a:r>
            <a:endParaRPr lang="en-US" sz="1300" dirty="0"/>
          </a:p>
        </p:txBody>
      </p:sp>
      <p:sp>
        <p:nvSpPr>
          <p:cNvPr id="47" name="Text 45"/>
          <p:cNvSpPr/>
          <p:nvPr/>
        </p:nvSpPr>
        <p:spPr>
          <a:xfrm>
            <a:off x="987552" y="4334256"/>
            <a:ext cx="5074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Quels sont les deux syndicats d'agriculteurs principaux ?</a:t>
            </a:r>
            <a:endParaRPr lang="en-US" sz="1250" dirty="0"/>
          </a:p>
        </p:txBody>
      </p:sp>
      <p:sp>
        <p:nvSpPr>
          <p:cNvPr id="48" name="Text 46"/>
          <p:cNvSpPr/>
          <p:nvPr/>
        </p:nvSpPr>
        <p:spPr>
          <a:xfrm>
            <a:off x="987552" y="4626864"/>
            <a:ext cx="5074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(Two main farmers' unions?)</a:t>
            </a:r>
            <a:endParaRPr lang="en-US" sz="1000" dirty="0"/>
          </a:p>
        </p:txBody>
      </p:sp>
      <p:sp>
        <p:nvSpPr>
          <p:cNvPr id="49" name="Shape 47"/>
          <p:cNvSpPr/>
          <p:nvPr/>
        </p:nvSpPr>
        <p:spPr>
          <a:xfrm>
            <a:off x="6172200" y="4389120"/>
            <a:ext cx="2468880" cy="457200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8"/>
          <p:cNvSpPr/>
          <p:nvPr/>
        </p:nvSpPr>
        <p:spPr>
          <a:xfrm>
            <a:off x="6172200" y="438912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FNSEA et les Jeunes Agriculteurs (JA)</a:t>
            </a:r>
            <a:endParaRPr lang="en-US" sz="1000" dirty="0"/>
          </a:p>
        </p:txBody>
      </p:sp>
      <p:sp>
        <p:nvSpPr>
          <p:cNvPr id="52" name="Text 50"/>
          <p:cNvSpPr/>
          <p:nvPr/>
        </p:nvSpPr>
        <p:spPr>
          <a:xfrm>
            <a:off x="6172200" y="438912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53" name="Text 51"/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CC00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Teacher: Click the 🔒 REVEAL boxes &amp; DELETE them to show answers</a:t>
            </a:r>
            <a:endParaRPr lang="en-US" sz="950" dirty="0"/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43D80E46-A7FC-768F-3A24-783DE76C21FC}"/>
              </a:ext>
            </a:extLst>
          </p:cNvPr>
          <p:cNvGrpSpPr/>
          <p:nvPr/>
        </p:nvGrpSpPr>
        <p:grpSpPr>
          <a:xfrm>
            <a:off x="6035040" y="1408176"/>
            <a:ext cx="2743200" cy="586252"/>
            <a:chOff x="6309360" y="1536192"/>
            <a:chExt cx="2286000" cy="457200"/>
          </a:xfrm>
        </p:grpSpPr>
        <p:sp>
          <p:nvSpPr>
            <p:cNvPr id="55" name="Shape 12">
              <a:extLst>
                <a:ext uri="{FF2B5EF4-FFF2-40B4-BE49-F238E27FC236}">
                  <a16:creationId xmlns:a16="http://schemas.microsoft.com/office/drawing/2014/main" id="{1493CE65-E175-8119-B186-F58552188DDC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95A211FC-9F92-62E9-006F-85F012607358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6B98E3BD-7EEE-F456-2D03-4F32747B2B6A}"/>
              </a:ext>
            </a:extLst>
          </p:cNvPr>
          <p:cNvGrpSpPr/>
          <p:nvPr/>
        </p:nvGrpSpPr>
        <p:grpSpPr>
          <a:xfrm>
            <a:off x="6035040" y="2160056"/>
            <a:ext cx="2743200" cy="586252"/>
            <a:chOff x="6309360" y="1536192"/>
            <a:chExt cx="2286000" cy="457200"/>
          </a:xfrm>
        </p:grpSpPr>
        <p:sp>
          <p:nvSpPr>
            <p:cNvPr id="58" name="Shape 12">
              <a:extLst>
                <a:ext uri="{FF2B5EF4-FFF2-40B4-BE49-F238E27FC236}">
                  <a16:creationId xmlns:a16="http://schemas.microsoft.com/office/drawing/2014/main" id="{A5A9C41F-67EC-06BE-1FAC-0EDF2469D1DD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CC75D005-4884-EB84-7E71-D9AF4BE3C476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2D60C54D-951C-1193-D434-5E644804FA94}"/>
              </a:ext>
            </a:extLst>
          </p:cNvPr>
          <p:cNvGrpSpPr/>
          <p:nvPr/>
        </p:nvGrpSpPr>
        <p:grpSpPr>
          <a:xfrm>
            <a:off x="6035040" y="2886401"/>
            <a:ext cx="2743200" cy="586252"/>
            <a:chOff x="6309360" y="1536192"/>
            <a:chExt cx="2286000" cy="457200"/>
          </a:xfrm>
        </p:grpSpPr>
        <p:sp>
          <p:nvSpPr>
            <p:cNvPr id="61" name="Shape 12">
              <a:extLst>
                <a:ext uri="{FF2B5EF4-FFF2-40B4-BE49-F238E27FC236}">
                  <a16:creationId xmlns:a16="http://schemas.microsoft.com/office/drawing/2014/main" id="{C201981F-46CF-9FDC-9CB1-32E6AF409756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FC15B9A0-64F7-593A-625D-7721CD7109DD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103256B1-96E7-59D0-63E9-AEAE918017FF}"/>
              </a:ext>
            </a:extLst>
          </p:cNvPr>
          <p:cNvGrpSpPr/>
          <p:nvPr/>
        </p:nvGrpSpPr>
        <p:grpSpPr>
          <a:xfrm>
            <a:off x="6035040" y="3595103"/>
            <a:ext cx="2743200" cy="586252"/>
            <a:chOff x="6309360" y="1536192"/>
            <a:chExt cx="2286000" cy="457200"/>
          </a:xfrm>
        </p:grpSpPr>
        <p:sp>
          <p:nvSpPr>
            <p:cNvPr id="64" name="Shape 12">
              <a:extLst>
                <a:ext uri="{FF2B5EF4-FFF2-40B4-BE49-F238E27FC236}">
                  <a16:creationId xmlns:a16="http://schemas.microsoft.com/office/drawing/2014/main" id="{D946305C-33BE-7934-97B7-ACA66DC25D1C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281DEF4E-3320-0611-A60A-25387F17EB52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E4A60F0B-BFA4-8A59-C021-F0912D698057}"/>
              </a:ext>
            </a:extLst>
          </p:cNvPr>
          <p:cNvGrpSpPr/>
          <p:nvPr/>
        </p:nvGrpSpPr>
        <p:grpSpPr>
          <a:xfrm>
            <a:off x="6035040" y="4290087"/>
            <a:ext cx="2743200" cy="586252"/>
            <a:chOff x="6309360" y="1536192"/>
            <a:chExt cx="2286000" cy="457200"/>
          </a:xfrm>
        </p:grpSpPr>
        <p:sp>
          <p:nvSpPr>
            <p:cNvPr id="67" name="Shape 12">
              <a:extLst>
                <a:ext uri="{FF2B5EF4-FFF2-40B4-BE49-F238E27FC236}">
                  <a16:creationId xmlns:a16="http://schemas.microsoft.com/office/drawing/2014/main" id="{4CD9A73F-4260-371C-6422-7B8C1B516E40}"/>
                </a:ext>
              </a:extLst>
            </p:cNvPr>
            <p:cNvSpPr/>
            <p:nvPr/>
          </p:nvSpPr>
          <p:spPr>
            <a:xfrm>
              <a:off x="6309360" y="1536192"/>
              <a:ext cx="2286000" cy="45720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41935AE5-BDD0-616A-CF16-12677736B5AF}"/>
                </a:ext>
              </a:extLst>
            </p:cNvPr>
            <p:cNvSpPr txBox="1"/>
            <p:nvPr/>
          </p:nvSpPr>
          <p:spPr>
            <a:xfrm>
              <a:off x="6857038" y="1575554"/>
              <a:ext cx="12994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600" b="1" dirty="0" err="1">
                  <a:solidFill>
                    <a:srgbClr val="FFFF00"/>
                  </a:solidFill>
                </a:rPr>
                <a:t>réponse</a:t>
              </a:r>
              <a:endParaRPr lang="en-US" sz="1600" b="1" dirty="0">
                <a:solidFill>
                  <a:srgbClr val="FFFF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7">
    <p:bg>
      <p:bgPr>
        <a:solidFill>
          <a:srgbClr val="0D1B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044952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65760" y="274320"/>
            <a:ext cx="8412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💬 Débat — La Grève &amp; Les Syndicats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365760" y="96012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FFFFFF">
                    <a:alpha val="8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Speak for 1 minute. Use the key vocab prompts!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65760" y="1417320"/>
            <a:ext cx="8412480" cy="804672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457200" y="1581912"/>
            <a:ext cx="384048" cy="38404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" y="158191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D1B4B"/>
                </a:solidFill>
              </a:rPr>
              <a:t>1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987552" y="1472184"/>
            <a:ext cx="7589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Est-ce que les grèves sont efficaces ?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987552" y="1801368"/>
            <a:ext cx="7589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BBB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 strikes effective?  |  💡 → réforme sociale, conditions de travail, pression sur le gouvernement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365760" y="2313432"/>
            <a:ext cx="8412480" cy="804672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57200" y="2478024"/>
            <a:ext cx="384048" cy="38404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57200" y="247802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D1B4B"/>
                </a:solidFill>
              </a:rPr>
              <a:t>2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987552" y="2368296"/>
            <a:ext cx="7589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Est-ce que le droit de grève est important ?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987552" y="2697480"/>
            <a:ext cx="7589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BBB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the right to strike important?  |  💡 → droit fondamental, liberté, équilibre des pouvoirs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365760" y="3209544"/>
            <a:ext cx="8412480" cy="804672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457200" y="3374136"/>
            <a:ext cx="384048" cy="38404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57200" y="337413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D1B4B"/>
                </a:solidFill>
              </a:rPr>
              <a:t>3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987552" y="3264408"/>
            <a:ext cx="7589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 grèves peuvent-elles poser des problèmes 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987552" y="3593592"/>
            <a:ext cx="7589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BBB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strikes cause problems?  |  💡 → transports, économie, cauchemar, perturbation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365760" y="4105656"/>
            <a:ext cx="8412480" cy="804672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457200" y="4270248"/>
            <a:ext cx="384048" cy="38404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57200" y="427024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D1B4B"/>
                </a:solidFill>
              </a:rPr>
              <a:t>4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987552" y="4160520"/>
            <a:ext cx="7589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Quel est le rôle idéal d'un syndicat ?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987552" y="4489704"/>
            <a:ext cx="7589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BBB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ideal role of a trade union?  |  💡 → défendre les droits, négocier, représenter</a:t>
            </a:r>
            <a:endParaRPr lang="en-US" sz="1050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8">
    <p:bg>
      <p:bgPr>
        <a:solidFill>
          <a:srgbClr val="6B5B9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044952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65760" y="274320"/>
            <a:ext cx="8412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💬 Débat — L'Égalité H/F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365760" y="96012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FFFFFF">
                    <a:alpha val="8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Speak for 1 minute. Give your opinion!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65760" y="1417320"/>
            <a:ext cx="8412480" cy="804672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CC88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457200" y="1581912"/>
            <a:ext cx="384048" cy="384048"/>
          </a:xfrm>
          <a:prstGeom prst="ellipse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" y="158191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1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987552" y="1472184"/>
            <a:ext cx="7589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Comment peut-on réduire l'écart salarial entre hommes et femmes ?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987552" y="1801368"/>
            <a:ext cx="7589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can the gender pay gap be reduced?  |  💡 → lois, transparence des salaires, congé paternité, quotas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365760" y="2313432"/>
            <a:ext cx="8412480" cy="804672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CC88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57200" y="2478024"/>
            <a:ext cx="384048" cy="384048"/>
          </a:xfrm>
          <a:prstGeom prst="ellipse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57200" y="247802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2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987552" y="2368296"/>
            <a:ext cx="7589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Qu'est-ce que le 'plafond de verre' et comment le briser ?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987552" y="2697480"/>
            <a:ext cx="7589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glass ceiling and how to break it?  |  💡 → discrimination, promotion, stéréotypes, postes de direction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365760" y="3209544"/>
            <a:ext cx="8412480" cy="804672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CC88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457200" y="3374136"/>
            <a:ext cx="384048" cy="384048"/>
          </a:xfrm>
          <a:prstGeom prst="ellipse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57200" y="337413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3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987552" y="3264408"/>
            <a:ext cx="7589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retraite est-elle équitable pour les femmes ?</a:t>
            </a:r>
            <a:endParaRPr lang="en-US" sz="1350" dirty="0"/>
          </a:p>
        </p:txBody>
      </p:sp>
      <p:sp>
        <p:nvSpPr>
          <p:cNvPr id="21" name="Text 19"/>
          <p:cNvSpPr/>
          <p:nvPr/>
        </p:nvSpPr>
        <p:spPr>
          <a:xfrm>
            <a:off x="987552" y="3593592"/>
            <a:ext cx="7589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retirement fair for women?  |  💡 → congé maternité, carrière discontinue, 43 ans, inégalité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365760" y="4105656"/>
            <a:ext cx="8412480" cy="804672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CC88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457200" y="4270248"/>
            <a:ext cx="384048" cy="384048"/>
          </a:xfrm>
          <a:prstGeom prst="ellipse">
            <a:avLst/>
          </a:prstGeom>
          <a:solidFill>
            <a:srgbClr val="6B5B95"/>
          </a:solidFill>
          <a:ln w="12700">
            <a:solidFill>
              <a:srgbClr val="6B5B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57200" y="427024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4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987552" y="4160520"/>
            <a:ext cx="7589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Comment lutter contre le harcèlement sexuel au travail ?</a:t>
            </a:r>
            <a:endParaRPr lang="en-US" sz="1350" dirty="0"/>
          </a:p>
        </p:txBody>
      </p:sp>
      <p:sp>
        <p:nvSpPr>
          <p:cNvPr id="26" name="Text 24"/>
          <p:cNvSpPr/>
          <p:nvPr/>
        </p:nvSpPr>
        <p:spPr>
          <a:xfrm>
            <a:off x="987552" y="4489704"/>
            <a:ext cx="7589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CCBB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fight sexual harassment at work?  |  💡 → sensibilisation, lois, sanctions, courage de témoigner</a:t>
            </a:r>
            <a:endParaRPr lang="en-US" sz="1050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9">
    <p:bg>
      <p:bgPr>
        <a:solidFill>
          <a:srgbClr val="2D7A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044952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65760" y="274320"/>
            <a:ext cx="8412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💬 Débat — Les Agriculteurs &amp; Le Commerce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365760" y="96012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FFFFFF">
                    <a:alpha val="8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opinion – say it in French!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65760" y="1417320"/>
            <a:ext cx="8412480" cy="804672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88CC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457200" y="1581912"/>
            <a:ext cx="384048" cy="384048"/>
          </a:xfrm>
          <a:prstGeom prst="ellipse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" y="158191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1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987552" y="1472184"/>
            <a:ext cx="7589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 agriculteurs ont-ils raison de manifester ?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987552" y="1801368"/>
            <a:ext cx="7589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AACC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 farmers right to protest?  |  💡 → revenu, importations déloyales, survie, compétitivité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365760" y="2313432"/>
            <a:ext cx="8412480" cy="804672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88CC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57200" y="2478024"/>
            <a:ext cx="384048" cy="384048"/>
          </a:xfrm>
          <a:prstGeom prst="ellipse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57200" y="247802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2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987552" y="2368296"/>
            <a:ext cx="7589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L'accord Mercosur est-il une bonne ou mauvaise idée pour la France ?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987552" y="2697480"/>
            <a:ext cx="7589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AACC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the Mercosur deal good or bad for France?  |  💡 → libre-échange, normes, concurrence déloyale, voitures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365760" y="3209544"/>
            <a:ext cx="8412480" cy="804672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88CC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457200" y="3374136"/>
            <a:ext cx="384048" cy="384048"/>
          </a:xfrm>
          <a:prstGeom prst="ellipse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57200" y="337413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3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987552" y="3264408"/>
            <a:ext cx="7589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mondialisation est-elle positive ou négative pour les agriculteurs ?</a:t>
            </a:r>
            <a:endParaRPr lang="en-US" sz="1350" dirty="0"/>
          </a:p>
        </p:txBody>
      </p:sp>
      <p:sp>
        <p:nvSpPr>
          <p:cNvPr id="21" name="Text 19"/>
          <p:cNvSpPr/>
          <p:nvPr/>
        </p:nvSpPr>
        <p:spPr>
          <a:xfrm>
            <a:off x="987552" y="3593592"/>
            <a:ext cx="7589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AACC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globalisation good or bad for farmers?  |  💡 → importations, prix, subventions, standards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365760" y="4105656"/>
            <a:ext cx="8412480" cy="804672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88CC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457200" y="4270248"/>
            <a:ext cx="384048" cy="384048"/>
          </a:xfrm>
          <a:prstGeom prst="ellipse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57200" y="427024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4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987552" y="4160520"/>
            <a:ext cx="7589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Comment le gouvernement devrait-il aider les agriculteurs ?</a:t>
            </a:r>
            <a:endParaRPr lang="en-US" sz="1350" dirty="0"/>
          </a:p>
        </p:txBody>
      </p:sp>
      <p:sp>
        <p:nvSpPr>
          <p:cNvPr id="26" name="Text 24"/>
          <p:cNvSpPr/>
          <p:nvPr/>
        </p:nvSpPr>
        <p:spPr>
          <a:xfrm>
            <a:off x="987552" y="4489704"/>
            <a:ext cx="7589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AACC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should the government help farmers?  |  💡 → subventions, protéger, négocier, réformer</a:t>
            </a:r>
            <a:endParaRPr lang="en-US" sz="1050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0">
    <p:bg>
      <p:bgPr>
        <a:solidFill>
          <a:srgbClr val="FA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21945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🎯 Grand QCM Final — Toutes Sections (1)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365760" y="84124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FFFFFF">
                    <a:alpha val="8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Mixed questions from all topics!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365760" y="1444752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 Qu'est-ce que les Accords Matignon prévoient ?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65760" y="1746504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(What did the Matignon Accords include?)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65760" y="1965960"/>
            <a:ext cx="4160520" cy="301752"/>
          </a:xfrm>
          <a:prstGeom prst="rect">
            <a:avLst/>
          </a:prstGeom>
          <a:solidFill>
            <a:srgbClr val="F0FAFA"/>
          </a:solidFill>
          <a:ln w="6350">
            <a:solidFill>
              <a:srgbClr val="B0DAD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57200" y="196596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La retraite à 60 ans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754880" y="1965960"/>
            <a:ext cx="4160520" cy="301752"/>
          </a:xfrm>
          <a:prstGeom prst="rect">
            <a:avLst/>
          </a:prstGeom>
          <a:solidFill>
            <a:srgbClr val="F0FAFA"/>
          </a:solidFill>
          <a:ln w="6350">
            <a:solidFill>
              <a:srgbClr val="B0DAD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846320" y="196596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Le congé de maternité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365760" y="2313432"/>
            <a:ext cx="4160520" cy="301752"/>
          </a:xfrm>
          <a:prstGeom prst="rect">
            <a:avLst/>
          </a:prstGeom>
          <a:solidFill>
            <a:srgbClr val="F0FAFA"/>
          </a:solidFill>
          <a:ln w="6350">
            <a:solidFill>
              <a:srgbClr val="B0DAD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57200" y="231343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2 semaines de congés payés et la semaine de 40h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4114800" y="2331720"/>
            <a:ext cx="320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754880" y="2313432"/>
            <a:ext cx="4160520" cy="301752"/>
          </a:xfrm>
          <a:prstGeom prst="rect">
            <a:avLst/>
          </a:prstGeom>
          <a:solidFill>
            <a:srgbClr val="F0FAFA"/>
          </a:solidFill>
          <a:ln w="6350">
            <a:solidFill>
              <a:srgbClr val="B0DAD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846320" y="231343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La légalisation des syndicats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365760" y="2542032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 Pourquoi 40% des femmes prennent-elles leur retraite avec une pension réduite ?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365760" y="2843784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(Why do 40% of women retire with a reduced pension?)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65760" y="3063240"/>
            <a:ext cx="4160520" cy="301752"/>
          </a:xfrm>
          <a:prstGeom prst="rect">
            <a:avLst/>
          </a:prstGeom>
          <a:solidFill>
            <a:srgbClr val="F0FAFA"/>
          </a:solidFill>
          <a:ln w="6350">
            <a:solidFill>
              <a:srgbClr val="B0DAD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57200" y="306324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Elles travaillent moins d'heures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4754880" y="3063240"/>
            <a:ext cx="4160520" cy="301752"/>
          </a:xfrm>
          <a:prstGeom prst="rect">
            <a:avLst/>
          </a:prstGeom>
          <a:solidFill>
            <a:srgbClr val="F0FAFA"/>
          </a:solidFill>
          <a:ln w="6350">
            <a:solidFill>
              <a:srgbClr val="B0DAD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846320" y="306324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Elles ont des carrières discontinues à cause du congé maternité</a:t>
            </a:r>
            <a:endParaRPr lang="en-US" sz="1150" dirty="0"/>
          </a:p>
        </p:txBody>
      </p:sp>
      <p:sp>
        <p:nvSpPr>
          <p:cNvPr id="32" name="Shape 30"/>
          <p:cNvSpPr/>
          <p:nvPr/>
        </p:nvSpPr>
        <p:spPr>
          <a:xfrm>
            <a:off x="365760" y="3410712"/>
            <a:ext cx="4160520" cy="301752"/>
          </a:xfrm>
          <a:prstGeom prst="rect">
            <a:avLst/>
          </a:prstGeom>
          <a:solidFill>
            <a:srgbClr val="F0FAFA"/>
          </a:solidFill>
          <a:ln w="6350">
            <a:solidFill>
              <a:srgbClr val="B0DAD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457200" y="341071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Elles choisissent des postes moins bien payés</a:t>
            </a:r>
            <a:endParaRPr lang="en-US" sz="1150" dirty="0"/>
          </a:p>
        </p:txBody>
      </p:sp>
      <p:sp>
        <p:nvSpPr>
          <p:cNvPr id="34" name="Shape 32"/>
          <p:cNvSpPr/>
          <p:nvPr/>
        </p:nvSpPr>
        <p:spPr>
          <a:xfrm>
            <a:off x="4754880" y="3410712"/>
            <a:ext cx="4160520" cy="301752"/>
          </a:xfrm>
          <a:prstGeom prst="rect">
            <a:avLst/>
          </a:prstGeom>
          <a:solidFill>
            <a:srgbClr val="F0FAFA"/>
          </a:solidFill>
          <a:ln w="6350">
            <a:solidFill>
              <a:srgbClr val="B0DAD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4846320" y="341071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Elles partent plus tôt à la retraite</a:t>
            </a:r>
            <a:endParaRPr lang="en-US" sz="1150" dirty="0"/>
          </a:p>
        </p:txBody>
      </p:sp>
      <p:sp>
        <p:nvSpPr>
          <p:cNvPr id="36" name="Text 34"/>
          <p:cNvSpPr/>
          <p:nvPr/>
        </p:nvSpPr>
        <p:spPr>
          <a:xfrm>
            <a:off x="365760" y="3639312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 En quelle année les femmes ont-elles obtenu le droit de vote en France ?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365760" y="3941064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(When did women get the right to vote in France?)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365760" y="4160520"/>
            <a:ext cx="4160520" cy="301752"/>
          </a:xfrm>
          <a:prstGeom prst="rect">
            <a:avLst/>
          </a:prstGeom>
          <a:solidFill>
            <a:srgbClr val="F0FAFA"/>
          </a:solidFill>
          <a:ln w="6350">
            <a:solidFill>
              <a:srgbClr val="B0DAD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457200" y="416052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1919</a:t>
            </a:r>
            <a:endParaRPr lang="en-US" sz="1150" dirty="0"/>
          </a:p>
        </p:txBody>
      </p:sp>
      <p:sp>
        <p:nvSpPr>
          <p:cNvPr id="40" name="Shape 38"/>
          <p:cNvSpPr/>
          <p:nvPr/>
        </p:nvSpPr>
        <p:spPr>
          <a:xfrm>
            <a:off x="4754880" y="4160520"/>
            <a:ext cx="4160520" cy="301752"/>
          </a:xfrm>
          <a:prstGeom prst="rect">
            <a:avLst/>
          </a:prstGeom>
          <a:solidFill>
            <a:srgbClr val="F0FAFA"/>
          </a:solidFill>
          <a:ln w="6350">
            <a:solidFill>
              <a:srgbClr val="B0DAD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4846320" y="416052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1936</a:t>
            </a:r>
            <a:endParaRPr lang="en-US" sz="1150" dirty="0"/>
          </a:p>
        </p:txBody>
      </p:sp>
      <p:sp>
        <p:nvSpPr>
          <p:cNvPr id="42" name="Shape 40"/>
          <p:cNvSpPr/>
          <p:nvPr/>
        </p:nvSpPr>
        <p:spPr>
          <a:xfrm>
            <a:off x="365760" y="4507992"/>
            <a:ext cx="4160520" cy="301752"/>
          </a:xfrm>
          <a:prstGeom prst="rect">
            <a:avLst/>
          </a:prstGeom>
          <a:solidFill>
            <a:srgbClr val="F0FAFA"/>
          </a:solidFill>
          <a:ln w="6350">
            <a:solidFill>
              <a:srgbClr val="B0DAD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457200" y="450799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1944</a:t>
            </a:r>
            <a:endParaRPr lang="en-US" sz="1150" dirty="0"/>
          </a:p>
        </p:txBody>
      </p:sp>
      <p:sp>
        <p:nvSpPr>
          <p:cNvPr id="47" name="Text 45"/>
          <p:cNvSpPr/>
          <p:nvPr/>
        </p:nvSpPr>
        <p:spPr>
          <a:xfrm>
            <a:off x="4114800" y="4526280"/>
            <a:ext cx="320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48" name="Shape 46"/>
          <p:cNvSpPr/>
          <p:nvPr/>
        </p:nvSpPr>
        <p:spPr>
          <a:xfrm>
            <a:off x="4754880" y="4507992"/>
            <a:ext cx="4160520" cy="301752"/>
          </a:xfrm>
          <a:prstGeom prst="rect">
            <a:avLst/>
          </a:prstGeom>
          <a:solidFill>
            <a:srgbClr val="F0FAFA"/>
          </a:solidFill>
          <a:ln w="6350">
            <a:solidFill>
              <a:srgbClr val="B0DAD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4846320" y="450799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1958</a:t>
            </a:r>
            <a:endParaRPr lang="en-US" sz="1150" dirty="0"/>
          </a:p>
        </p:txBody>
      </p:sp>
      <p:sp>
        <p:nvSpPr>
          <p:cNvPr id="50" name="Text 48"/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CC00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Teacher: Click the 🔒 REVEAL boxes &amp; DELETE them to show answers</a:t>
            </a:r>
            <a:endParaRPr lang="en-US" sz="950" dirty="0"/>
          </a:p>
        </p:txBody>
      </p:sp>
      <p:sp>
        <p:nvSpPr>
          <p:cNvPr id="51" name="Text 29">
            <a:extLst>
              <a:ext uri="{FF2B5EF4-FFF2-40B4-BE49-F238E27FC236}">
                <a16:creationId xmlns:a16="http://schemas.microsoft.com/office/drawing/2014/main" id="{DD76EC38-AD1C-D851-8748-1D3E3BFD9C0F}"/>
              </a:ext>
            </a:extLst>
          </p:cNvPr>
          <p:cNvSpPr/>
          <p:nvPr/>
        </p:nvSpPr>
        <p:spPr>
          <a:xfrm>
            <a:off x="4206240" y="2307048"/>
            <a:ext cx="320040" cy="274320"/>
          </a:xfrm>
          <a:prstGeom prst="rect">
            <a:avLst/>
          </a:prstGeom>
          <a:solidFill>
            <a:srgbClr val="FF0000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52" name="Text 29">
            <a:extLst>
              <a:ext uri="{FF2B5EF4-FFF2-40B4-BE49-F238E27FC236}">
                <a16:creationId xmlns:a16="http://schemas.microsoft.com/office/drawing/2014/main" id="{A4BDBBBA-6B64-AF0A-3879-ACBFEF2CD2B1}"/>
              </a:ext>
            </a:extLst>
          </p:cNvPr>
          <p:cNvSpPr/>
          <p:nvPr/>
        </p:nvSpPr>
        <p:spPr>
          <a:xfrm>
            <a:off x="8618220" y="3080838"/>
            <a:ext cx="320040" cy="274320"/>
          </a:xfrm>
          <a:prstGeom prst="rect">
            <a:avLst/>
          </a:prstGeom>
          <a:solidFill>
            <a:srgbClr val="FF0000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53" name="Text 29">
            <a:extLst>
              <a:ext uri="{FF2B5EF4-FFF2-40B4-BE49-F238E27FC236}">
                <a16:creationId xmlns:a16="http://schemas.microsoft.com/office/drawing/2014/main" id="{1AAA520D-6998-FA6A-5C86-87A427D293A9}"/>
              </a:ext>
            </a:extLst>
          </p:cNvPr>
          <p:cNvSpPr/>
          <p:nvPr/>
        </p:nvSpPr>
        <p:spPr>
          <a:xfrm>
            <a:off x="4229101" y="4526280"/>
            <a:ext cx="320040" cy="274320"/>
          </a:xfrm>
          <a:prstGeom prst="rect">
            <a:avLst/>
          </a:prstGeom>
          <a:solidFill>
            <a:srgbClr val="FF0000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</a:t>
            </a:r>
            <a:endParaRPr lang="en-US" sz="1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2" grpId="0" animBg="1"/>
      <p:bldP spid="53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1">
    <p:bg>
      <p:bgPr>
        <a:solidFill>
          <a:srgbClr val="FA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21945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🎯 Grand QCM Final — Toutes Sections (2)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365760" y="84124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FFFFFF">
                    <a:alpha val="8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Mixed questions from all topics!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365760" y="1444752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 Qui a lancé le mouvement de Mai 68 en premier ?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65760" y="1746504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(Who started Mai 68?)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65760" y="1965960"/>
            <a:ext cx="4160520" cy="301752"/>
          </a:xfrm>
          <a:prstGeom prst="rect">
            <a:avLst/>
          </a:prstGeom>
          <a:solidFill>
            <a:srgbClr val="F0FAFA"/>
          </a:solidFill>
          <a:ln w="6350">
            <a:solidFill>
              <a:srgbClr val="B0DAD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57200" y="196596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Les agriculteurs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754880" y="1965960"/>
            <a:ext cx="4160520" cy="301752"/>
          </a:xfrm>
          <a:prstGeom prst="rect">
            <a:avLst/>
          </a:prstGeom>
          <a:solidFill>
            <a:srgbClr val="F0FAFA"/>
          </a:solidFill>
          <a:ln w="6350">
            <a:solidFill>
              <a:srgbClr val="B0DAD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846320" y="196596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Les ouvriers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365760" y="2313432"/>
            <a:ext cx="4160520" cy="301752"/>
          </a:xfrm>
          <a:prstGeom prst="rect">
            <a:avLst/>
          </a:prstGeom>
          <a:solidFill>
            <a:srgbClr val="F0FAFA"/>
          </a:solidFill>
          <a:ln w="6350">
            <a:solidFill>
              <a:srgbClr val="B0DAD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57200" y="231343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Les étudiants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4114800" y="2331720"/>
            <a:ext cx="320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754880" y="2313432"/>
            <a:ext cx="4160520" cy="301752"/>
          </a:xfrm>
          <a:prstGeom prst="rect">
            <a:avLst/>
          </a:prstGeom>
          <a:solidFill>
            <a:srgbClr val="F0FAFA"/>
          </a:solidFill>
          <a:ln w="6350">
            <a:solidFill>
              <a:srgbClr val="B0DAD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846320" y="231343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Les syndicats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365760" y="2542032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 Quelle est l'une des causes de l'écart salarial selon le cours ?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365760" y="2843784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 cause of the pay gap?)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65760" y="3063240"/>
            <a:ext cx="4160520" cy="301752"/>
          </a:xfrm>
          <a:prstGeom prst="rect">
            <a:avLst/>
          </a:prstGeom>
          <a:solidFill>
            <a:srgbClr val="F0FAFA"/>
          </a:solidFill>
          <a:ln w="6350">
            <a:solidFill>
              <a:srgbClr val="B0DAD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57200" y="306324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Les femmes travaillent moins bien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4754880" y="3063240"/>
            <a:ext cx="4160520" cy="301752"/>
          </a:xfrm>
          <a:prstGeom prst="rect">
            <a:avLst/>
          </a:prstGeom>
          <a:solidFill>
            <a:srgbClr val="F0FAFA"/>
          </a:solidFill>
          <a:ln w="6350">
            <a:solidFill>
              <a:srgbClr val="B0DAD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846320" y="306324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La ségrégation des métiers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8503920" y="3081528"/>
            <a:ext cx="320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400" dirty="0"/>
          </a:p>
        </p:txBody>
      </p:sp>
      <p:sp>
        <p:nvSpPr>
          <p:cNvPr id="32" name="Shape 30"/>
          <p:cNvSpPr/>
          <p:nvPr/>
        </p:nvSpPr>
        <p:spPr>
          <a:xfrm>
            <a:off x="365760" y="3410712"/>
            <a:ext cx="4160520" cy="301752"/>
          </a:xfrm>
          <a:prstGeom prst="rect">
            <a:avLst/>
          </a:prstGeom>
          <a:solidFill>
            <a:srgbClr val="F0FAFA"/>
          </a:solidFill>
          <a:ln w="6350">
            <a:solidFill>
              <a:srgbClr val="B0DAD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457200" y="341071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Les femmes préfèrent moins d'argent</a:t>
            </a:r>
            <a:endParaRPr lang="en-US" sz="1150" dirty="0"/>
          </a:p>
        </p:txBody>
      </p:sp>
      <p:sp>
        <p:nvSpPr>
          <p:cNvPr id="34" name="Shape 32"/>
          <p:cNvSpPr/>
          <p:nvPr/>
        </p:nvSpPr>
        <p:spPr>
          <a:xfrm>
            <a:off x="4754880" y="3410712"/>
            <a:ext cx="4160520" cy="301752"/>
          </a:xfrm>
          <a:prstGeom prst="rect">
            <a:avLst/>
          </a:prstGeom>
          <a:solidFill>
            <a:srgbClr val="F0FAFA"/>
          </a:solidFill>
          <a:ln w="6350">
            <a:solidFill>
              <a:srgbClr val="B0DAD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4846320" y="341071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Les lois françaises favorisent les hommes</a:t>
            </a:r>
            <a:endParaRPr lang="en-US" sz="1150" dirty="0"/>
          </a:p>
        </p:txBody>
      </p:sp>
      <p:sp>
        <p:nvSpPr>
          <p:cNvPr id="36" name="Text 34"/>
          <p:cNvSpPr/>
          <p:nvPr/>
        </p:nvSpPr>
        <p:spPr>
          <a:xfrm>
            <a:off x="365760" y="3639312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 Qu'est-ce que le diquat ?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365760" y="3941064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(What is diquat?)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365760" y="4160520"/>
            <a:ext cx="4160520" cy="301752"/>
          </a:xfrm>
          <a:prstGeom prst="rect">
            <a:avLst/>
          </a:prstGeom>
          <a:solidFill>
            <a:srgbClr val="F0FAFA"/>
          </a:solidFill>
          <a:ln w="6350">
            <a:solidFill>
              <a:srgbClr val="B0DAD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457200" y="416052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Une maladie des bovins</a:t>
            </a:r>
            <a:endParaRPr lang="en-US" sz="1150" dirty="0"/>
          </a:p>
        </p:txBody>
      </p:sp>
      <p:sp>
        <p:nvSpPr>
          <p:cNvPr id="40" name="Shape 38"/>
          <p:cNvSpPr/>
          <p:nvPr/>
        </p:nvSpPr>
        <p:spPr>
          <a:xfrm>
            <a:off x="4754880" y="4160520"/>
            <a:ext cx="4160520" cy="301752"/>
          </a:xfrm>
          <a:prstGeom prst="rect">
            <a:avLst/>
          </a:prstGeom>
          <a:solidFill>
            <a:srgbClr val="F0FAFA"/>
          </a:solidFill>
          <a:ln w="6350">
            <a:solidFill>
              <a:srgbClr val="B0DAD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4846320" y="416052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Un accord commercial</a:t>
            </a:r>
            <a:endParaRPr lang="en-US" sz="1150" dirty="0"/>
          </a:p>
        </p:txBody>
      </p:sp>
      <p:sp>
        <p:nvSpPr>
          <p:cNvPr id="42" name="Shape 40"/>
          <p:cNvSpPr/>
          <p:nvPr/>
        </p:nvSpPr>
        <p:spPr>
          <a:xfrm>
            <a:off x="365760" y="4507992"/>
            <a:ext cx="4160520" cy="301752"/>
          </a:xfrm>
          <a:prstGeom prst="rect">
            <a:avLst/>
          </a:prstGeom>
          <a:solidFill>
            <a:srgbClr val="F0FAFA"/>
          </a:solidFill>
          <a:ln w="6350">
            <a:solidFill>
              <a:srgbClr val="B0DAD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457200" y="450799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Un herbicide interdit en France mais utilisé au Canada</a:t>
            </a:r>
            <a:endParaRPr lang="en-US" sz="1150" dirty="0"/>
          </a:p>
        </p:txBody>
      </p:sp>
      <p:sp>
        <p:nvSpPr>
          <p:cNvPr id="47" name="Text 45"/>
          <p:cNvSpPr/>
          <p:nvPr/>
        </p:nvSpPr>
        <p:spPr>
          <a:xfrm>
            <a:off x="4114800" y="4526280"/>
            <a:ext cx="320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48" name="Shape 46"/>
          <p:cNvSpPr/>
          <p:nvPr/>
        </p:nvSpPr>
        <p:spPr>
          <a:xfrm>
            <a:off x="4754880" y="4507992"/>
            <a:ext cx="4160520" cy="301752"/>
          </a:xfrm>
          <a:prstGeom prst="rect">
            <a:avLst/>
          </a:prstGeom>
          <a:solidFill>
            <a:srgbClr val="F0FAFA"/>
          </a:solidFill>
          <a:ln w="6350">
            <a:solidFill>
              <a:srgbClr val="B0DAD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4846320" y="450799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Un syndicat agricole</a:t>
            </a:r>
            <a:endParaRPr lang="en-US" sz="1150" dirty="0"/>
          </a:p>
        </p:txBody>
      </p:sp>
      <p:sp>
        <p:nvSpPr>
          <p:cNvPr id="50" name="Text 48"/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CC00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Teacher: Click the 🔒 REVEAL boxes &amp; DELETE them to show answers</a:t>
            </a:r>
            <a:endParaRPr lang="en-US" sz="950" dirty="0"/>
          </a:p>
        </p:txBody>
      </p:sp>
      <p:sp>
        <p:nvSpPr>
          <p:cNvPr id="51" name="Text 29">
            <a:extLst>
              <a:ext uri="{FF2B5EF4-FFF2-40B4-BE49-F238E27FC236}">
                <a16:creationId xmlns:a16="http://schemas.microsoft.com/office/drawing/2014/main" id="{B87235F7-4C0D-0C45-7563-50E01C97614B}"/>
              </a:ext>
            </a:extLst>
          </p:cNvPr>
          <p:cNvSpPr/>
          <p:nvPr/>
        </p:nvSpPr>
        <p:spPr>
          <a:xfrm>
            <a:off x="4206240" y="2345436"/>
            <a:ext cx="320040" cy="274320"/>
          </a:xfrm>
          <a:prstGeom prst="rect">
            <a:avLst/>
          </a:prstGeom>
          <a:solidFill>
            <a:srgbClr val="FF0000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52" name="Text 29">
            <a:extLst>
              <a:ext uri="{FF2B5EF4-FFF2-40B4-BE49-F238E27FC236}">
                <a16:creationId xmlns:a16="http://schemas.microsoft.com/office/drawing/2014/main" id="{DDF05E7D-7C57-8947-4048-818E3A4D1DA1}"/>
              </a:ext>
            </a:extLst>
          </p:cNvPr>
          <p:cNvSpPr/>
          <p:nvPr/>
        </p:nvSpPr>
        <p:spPr>
          <a:xfrm>
            <a:off x="8560854" y="3086100"/>
            <a:ext cx="320040" cy="274320"/>
          </a:xfrm>
          <a:prstGeom prst="rect">
            <a:avLst/>
          </a:prstGeom>
          <a:solidFill>
            <a:srgbClr val="FF0000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53" name="Text 29">
            <a:extLst>
              <a:ext uri="{FF2B5EF4-FFF2-40B4-BE49-F238E27FC236}">
                <a16:creationId xmlns:a16="http://schemas.microsoft.com/office/drawing/2014/main" id="{2E81A831-FC7C-A995-32EF-498094770727}"/>
              </a:ext>
            </a:extLst>
          </p:cNvPr>
          <p:cNvSpPr/>
          <p:nvPr/>
        </p:nvSpPr>
        <p:spPr>
          <a:xfrm>
            <a:off x="4206240" y="4531887"/>
            <a:ext cx="320040" cy="274320"/>
          </a:xfrm>
          <a:prstGeom prst="rect">
            <a:avLst/>
          </a:prstGeom>
          <a:solidFill>
            <a:srgbClr val="FF0000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</a:t>
            </a:r>
            <a:endParaRPr lang="en-US" sz="1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2" grpId="0" animBg="1"/>
      <p:bldP spid="53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2">
    <p:bg>
      <p:bgPr>
        <a:solidFill>
          <a:srgbClr val="FA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21945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🎲 Questions Orales Aléatoires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365760" y="84124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FFFFFF">
                    <a:alpha val="8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 picks a number 1-12. Student answers in French!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20040" y="1481328"/>
            <a:ext cx="2834640" cy="749808"/>
          </a:xfrm>
          <a:prstGeom prst="rect">
            <a:avLst/>
          </a:prstGeom>
          <a:solidFill>
            <a:srgbClr val="FFFDE7"/>
          </a:solidFill>
          <a:ln w="12700">
            <a:solidFill>
              <a:srgbClr val="C9A84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393192" y="1536192"/>
            <a:ext cx="384048" cy="38404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93192" y="153619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22222"/>
                </a:solidFill>
              </a:rPr>
              <a:t>1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832104" y="1554480"/>
            <a:ext cx="2240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Quand le droit de grève a-t-il été légalisé et par quelle loi ?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3291840" y="1481328"/>
            <a:ext cx="2834640" cy="749808"/>
          </a:xfrm>
          <a:prstGeom prst="rect">
            <a:avLst/>
          </a:prstGeom>
          <a:solidFill>
            <a:srgbClr val="FFFDE7"/>
          </a:solidFill>
          <a:ln w="12700">
            <a:solidFill>
              <a:srgbClr val="C9A84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3364992" y="1536192"/>
            <a:ext cx="384048" cy="38404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364992" y="153619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22222"/>
                </a:solidFill>
              </a:rPr>
              <a:t>2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3803904" y="1554480"/>
            <a:ext cx="2240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Qu'est-ce que Mai 68 ?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6263640" y="1481328"/>
            <a:ext cx="2834640" cy="749808"/>
          </a:xfrm>
          <a:prstGeom prst="rect">
            <a:avLst/>
          </a:prstGeom>
          <a:solidFill>
            <a:srgbClr val="FFFDE7"/>
          </a:solidFill>
          <a:ln w="12700">
            <a:solidFill>
              <a:srgbClr val="C9A84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6336792" y="1536192"/>
            <a:ext cx="384048" cy="38404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336792" y="153619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22222"/>
                </a:solidFill>
              </a:rPr>
              <a:t>3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775704" y="1554480"/>
            <a:ext cx="2240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Pourquoi les agriculteurs français manifestent-ils ?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320040" y="2304288"/>
            <a:ext cx="2834640" cy="749808"/>
          </a:xfrm>
          <a:prstGeom prst="rect">
            <a:avLst/>
          </a:prstGeom>
          <a:solidFill>
            <a:srgbClr val="FFFDE7"/>
          </a:solidFill>
          <a:ln w="12700">
            <a:solidFill>
              <a:srgbClr val="C9A84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393192" y="2359152"/>
            <a:ext cx="384048" cy="38404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393192" y="235915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22222"/>
                </a:solidFill>
              </a:rPr>
              <a:t>4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832104" y="2377440"/>
            <a:ext cx="2240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 signifie FNSEA ?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3291840" y="2304288"/>
            <a:ext cx="2834640" cy="749808"/>
          </a:xfrm>
          <a:prstGeom prst="rect">
            <a:avLst/>
          </a:prstGeom>
          <a:solidFill>
            <a:srgbClr val="FFFDE7"/>
          </a:solidFill>
          <a:ln w="12700">
            <a:solidFill>
              <a:srgbClr val="C9A84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3364992" y="2359152"/>
            <a:ext cx="384048" cy="38404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3364992" y="235915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22222"/>
                </a:solidFill>
              </a:rPr>
              <a:t>5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3803904" y="2377440"/>
            <a:ext cx="2240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Qu'est-ce que l'accord UE-Mercosur ?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263640" y="2304288"/>
            <a:ext cx="2834640" cy="749808"/>
          </a:xfrm>
          <a:prstGeom prst="rect">
            <a:avLst/>
          </a:prstGeom>
          <a:solidFill>
            <a:srgbClr val="FFFDE7"/>
          </a:solidFill>
          <a:ln w="12700">
            <a:solidFill>
              <a:srgbClr val="C9A84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6336792" y="2359152"/>
            <a:ext cx="384048" cy="38404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6336792" y="235915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22222"/>
                </a:solidFill>
              </a:rPr>
              <a:t>6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6775704" y="2377440"/>
            <a:ext cx="2240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Comment les agriculteurs manifestent-ils leur mécontentement ?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320040" y="3127248"/>
            <a:ext cx="2834640" cy="749808"/>
          </a:xfrm>
          <a:prstGeom prst="rect">
            <a:avLst/>
          </a:prstGeom>
          <a:solidFill>
            <a:srgbClr val="FFFDE7"/>
          </a:solidFill>
          <a:ln w="12700">
            <a:solidFill>
              <a:srgbClr val="C9A84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393192" y="3182112"/>
            <a:ext cx="384048" cy="38404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393192" y="318211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22222"/>
                </a:solidFill>
              </a:rPr>
              <a:t>7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832104" y="3200400"/>
            <a:ext cx="2240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Qu'est-ce que le 'plafond de verre' ?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3291840" y="3127248"/>
            <a:ext cx="2834640" cy="749808"/>
          </a:xfrm>
          <a:prstGeom prst="rect">
            <a:avLst/>
          </a:prstGeom>
          <a:solidFill>
            <a:srgbClr val="FFFDE7"/>
          </a:solidFill>
          <a:ln w="12700">
            <a:solidFill>
              <a:srgbClr val="C9A84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7" name="Shape 35"/>
          <p:cNvSpPr/>
          <p:nvPr/>
        </p:nvSpPr>
        <p:spPr>
          <a:xfrm>
            <a:off x="3364992" y="3182112"/>
            <a:ext cx="384048" cy="38404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3364992" y="318211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22222"/>
                </a:solidFill>
              </a:rPr>
              <a:t>8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3803904" y="3200400"/>
            <a:ext cx="2240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Quand les femmes ont-elles obtenu le droit de vote en France ?</a:t>
            </a:r>
            <a:endParaRPr lang="en-US" sz="950" dirty="0"/>
          </a:p>
        </p:txBody>
      </p:sp>
      <p:sp>
        <p:nvSpPr>
          <p:cNvPr id="40" name="Shape 38"/>
          <p:cNvSpPr/>
          <p:nvPr/>
        </p:nvSpPr>
        <p:spPr>
          <a:xfrm>
            <a:off x="6263640" y="3127248"/>
            <a:ext cx="2834640" cy="749808"/>
          </a:xfrm>
          <a:prstGeom prst="rect">
            <a:avLst/>
          </a:prstGeom>
          <a:solidFill>
            <a:srgbClr val="FFFDE7"/>
          </a:solidFill>
          <a:ln w="12700">
            <a:solidFill>
              <a:srgbClr val="C9A84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1" name="Shape 39"/>
          <p:cNvSpPr/>
          <p:nvPr/>
        </p:nvSpPr>
        <p:spPr>
          <a:xfrm>
            <a:off x="6336792" y="3182112"/>
            <a:ext cx="384048" cy="38404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6336792" y="318211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22222"/>
                </a:solidFill>
              </a:rPr>
              <a:t>9</a:t>
            </a:r>
            <a:endParaRPr lang="en-US" sz="1300" dirty="0"/>
          </a:p>
        </p:txBody>
      </p:sp>
      <p:sp>
        <p:nvSpPr>
          <p:cNvPr id="43" name="Text 41"/>
          <p:cNvSpPr/>
          <p:nvPr/>
        </p:nvSpPr>
        <p:spPr>
          <a:xfrm>
            <a:off x="6775704" y="3200400"/>
            <a:ext cx="2240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Qu'est-ce que la loi Veil ?</a:t>
            </a:r>
            <a:endParaRPr lang="en-US" sz="950" dirty="0"/>
          </a:p>
        </p:txBody>
      </p:sp>
      <p:sp>
        <p:nvSpPr>
          <p:cNvPr id="44" name="Shape 42"/>
          <p:cNvSpPr/>
          <p:nvPr/>
        </p:nvSpPr>
        <p:spPr>
          <a:xfrm>
            <a:off x="320040" y="3950208"/>
            <a:ext cx="2834640" cy="749808"/>
          </a:xfrm>
          <a:prstGeom prst="rect">
            <a:avLst/>
          </a:prstGeom>
          <a:solidFill>
            <a:srgbClr val="FFFDE7"/>
          </a:solidFill>
          <a:ln w="12700">
            <a:solidFill>
              <a:srgbClr val="C9A84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5" name="Shape 43"/>
          <p:cNvSpPr/>
          <p:nvPr/>
        </p:nvSpPr>
        <p:spPr>
          <a:xfrm>
            <a:off x="393192" y="4005072"/>
            <a:ext cx="384048" cy="38404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Text 44"/>
          <p:cNvSpPr/>
          <p:nvPr/>
        </p:nvSpPr>
        <p:spPr>
          <a:xfrm>
            <a:off x="393192" y="400507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22222"/>
                </a:solidFill>
              </a:rPr>
              <a:t>10</a:t>
            </a:r>
            <a:endParaRPr lang="en-US" sz="1300" dirty="0"/>
          </a:p>
        </p:txBody>
      </p:sp>
      <p:sp>
        <p:nvSpPr>
          <p:cNvPr id="47" name="Text 45"/>
          <p:cNvSpPr/>
          <p:nvPr/>
        </p:nvSpPr>
        <p:spPr>
          <a:xfrm>
            <a:off x="832104" y="4023360"/>
            <a:ext cx="2240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Quel est l'écart salarial global entre hommes et femmes en France ?</a:t>
            </a:r>
            <a:endParaRPr lang="en-US" sz="950" dirty="0"/>
          </a:p>
        </p:txBody>
      </p:sp>
      <p:sp>
        <p:nvSpPr>
          <p:cNvPr id="48" name="Shape 46"/>
          <p:cNvSpPr/>
          <p:nvPr/>
        </p:nvSpPr>
        <p:spPr>
          <a:xfrm>
            <a:off x="3291840" y="3950208"/>
            <a:ext cx="2834640" cy="749808"/>
          </a:xfrm>
          <a:prstGeom prst="rect">
            <a:avLst/>
          </a:prstGeom>
          <a:solidFill>
            <a:srgbClr val="FFFDE7"/>
          </a:solidFill>
          <a:ln w="12700">
            <a:solidFill>
              <a:srgbClr val="C9A84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9" name="Shape 47"/>
          <p:cNvSpPr/>
          <p:nvPr/>
        </p:nvSpPr>
        <p:spPr>
          <a:xfrm>
            <a:off x="3364992" y="4005072"/>
            <a:ext cx="384048" cy="38404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8"/>
          <p:cNvSpPr/>
          <p:nvPr/>
        </p:nvSpPr>
        <p:spPr>
          <a:xfrm>
            <a:off x="3364992" y="400507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22222"/>
                </a:solidFill>
              </a:rPr>
              <a:t>11</a:t>
            </a:r>
            <a:endParaRPr lang="en-US" sz="1300" dirty="0"/>
          </a:p>
        </p:txBody>
      </p:sp>
      <p:sp>
        <p:nvSpPr>
          <p:cNvPr id="51" name="Text 49"/>
          <p:cNvSpPr/>
          <p:nvPr/>
        </p:nvSpPr>
        <p:spPr>
          <a:xfrm>
            <a:off x="3803904" y="4023360"/>
            <a:ext cx="2240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Qu'est-ce que la dermatose nodulaire contagieuse ?</a:t>
            </a:r>
            <a:endParaRPr lang="en-US" sz="950" dirty="0"/>
          </a:p>
        </p:txBody>
      </p:sp>
      <p:sp>
        <p:nvSpPr>
          <p:cNvPr id="52" name="Shape 50"/>
          <p:cNvSpPr/>
          <p:nvPr/>
        </p:nvSpPr>
        <p:spPr>
          <a:xfrm>
            <a:off x="6263640" y="3950208"/>
            <a:ext cx="2834640" cy="749808"/>
          </a:xfrm>
          <a:prstGeom prst="rect">
            <a:avLst/>
          </a:prstGeom>
          <a:solidFill>
            <a:srgbClr val="FFFDE7"/>
          </a:solidFill>
          <a:ln w="12700">
            <a:solidFill>
              <a:srgbClr val="C9A84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3" name="Shape 51"/>
          <p:cNvSpPr/>
          <p:nvPr/>
        </p:nvSpPr>
        <p:spPr>
          <a:xfrm>
            <a:off x="6336792" y="4005072"/>
            <a:ext cx="384048" cy="38404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4" name="Text 52"/>
          <p:cNvSpPr/>
          <p:nvPr/>
        </p:nvSpPr>
        <p:spPr>
          <a:xfrm>
            <a:off x="6336792" y="400507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22222"/>
                </a:solidFill>
              </a:rPr>
              <a:t>12</a:t>
            </a:r>
            <a:endParaRPr lang="en-US" sz="1300" dirty="0"/>
          </a:p>
        </p:txBody>
      </p:sp>
      <p:sp>
        <p:nvSpPr>
          <p:cNvPr id="55" name="Text 53"/>
          <p:cNvSpPr/>
          <p:nvPr/>
        </p:nvSpPr>
        <p:spPr>
          <a:xfrm>
            <a:off x="6775704" y="4023360"/>
            <a:ext cx="2240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Pourquoi les femmes prennent-elles leur retraite plus tard que les hommes ?</a:t>
            </a:r>
            <a:endParaRPr lang="en-US" sz="950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3">
    <p:bg>
      <p:bgPr>
        <a:solidFill>
          <a:srgbClr val="00239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0" y="0"/>
            <a:ext cx="2743200" cy="5143500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6035040" y="0"/>
            <a:ext cx="365760" cy="51435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5486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Félicitations !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457200" y="16002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have completed the full revision!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2103120"/>
            <a:ext cx="5486400" cy="2468880"/>
          </a:xfrm>
          <a:prstGeom prst="rect">
            <a:avLst/>
          </a:prstGeom>
          <a:solidFill>
            <a:srgbClr val="FFFFFF">
              <a:alpha val="10000"/>
            </a:srgbClr>
          </a:solidFill>
          <a:ln w="1905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40080" y="2176272"/>
            <a:ext cx="5120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1: La Grève (Historique) ✓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40080" y="2560320"/>
            <a:ext cx="5120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2: Les Agriculteurs &amp; Mercosur ✓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40080" y="2944368"/>
            <a:ext cx="5120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3: Méthodes &amp; Raisons de Grève ✓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" y="3328416"/>
            <a:ext cx="5120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4: L'Égalité Homme/Femme ✓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0080" y="3712464"/>
            <a:ext cx="5120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5: Le Harcèlement Sexuel ✓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0080" y="4096512"/>
            <a:ext cx="5120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6: Vocabulaire &amp; Révision Finale ✓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57200" y="4736592"/>
            <a:ext cx="5486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Bonne chance à l'examen ! 🍀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21945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🎯 QCM — Les Lois &amp; Syndicats (1)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365760" y="84124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FFFFFF">
                    <a:alpha val="8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Choose the correct answer! A, B, C or D?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365760" y="1444752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 Par quelle loi le droit de grève a-t-il été légalisé ?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65760" y="1746504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(Which law legalised the right to strike?)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65760" y="1965960"/>
            <a:ext cx="4160520" cy="301752"/>
          </a:xfrm>
          <a:prstGeom prst="rect">
            <a:avLst/>
          </a:prstGeom>
          <a:solidFill>
            <a:srgbClr val="F5F5F5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57200" y="196596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Loi Veil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754880" y="1965960"/>
            <a:ext cx="4160520" cy="301752"/>
          </a:xfrm>
          <a:prstGeom prst="rect">
            <a:avLst/>
          </a:prstGeom>
          <a:solidFill>
            <a:srgbClr val="F5F5F5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4846320" y="196596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Loi Ollivier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8503920" y="1984248"/>
            <a:ext cx="320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365760" y="2313432"/>
            <a:ext cx="4160520" cy="301752"/>
          </a:xfrm>
          <a:prstGeom prst="rect">
            <a:avLst/>
          </a:prstGeom>
          <a:solidFill>
            <a:srgbClr val="F5F5F5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57200" y="231343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Loi Waldeck-Rousseau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754880" y="2313432"/>
            <a:ext cx="4160520" cy="301752"/>
          </a:xfrm>
          <a:prstGeom prst="rect">
            <a:avLst/>
          </a:prstGeom>
          <a:solidFill>
            <a:srgbClr val="F5F5F5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846320" y="231343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Loi Matignon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65760" y="2542032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 En quelle année les syndicats ont-ils été légalisés ?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365760" y="2843784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(When were trade unions legalised?)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65760" y="3063240"/>
            <a:ext cx="4160520" cy="301752"/>
          </a:xfrm>
          <a:prstGeom prst="rect">
            <a:avLst/>
          </a:prstGeom>
          <a:solidFill>
            <a:srgbClr val="F5F5F5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57200" y="306324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1864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754880" y="3063240"/>
            <a:ext cx="4160520" cy="301752"/>
          </a:xfrm>
          <a:prstGeom prst="rect">
            <a:avLst/>
          </a:prstGeom>
          <a:solidFill>
            <a:srgbClr val="F5F5F5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846320" y="306324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1871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365760" y="3410712"/>
            <a:ext cx="4160520" cy="301752"/>
          </a:xfrm>
          <a:prstGeom prst="rect">
            <a:avLst/>
          </a:prstGeom>
          <a:solidFill>
            <a:srgbClr val="F5F5F5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457200" y="341071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1884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8595360" y="1972602"/>
            <a:ext cx="320040" cy="274320"/>
          </a:xfrm>
          <a:prstGeom prst="rect">
            <a:avLst/>
          </a:prstGeom>
          <a:solidFill>
            <a:srgbClr val="FF0000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33" name="Text 31"/>
          <p:cNvSpPr/>
          <p:nvPr/>
        </p:nvSpPr>
        <p:spPr>
          <a:xfrm>
            <a:off x="4114800" y="3429000"/>
            <a:ext cx="320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4754880" y="3410712"/>
            <a:ext cx="4160520" cy="301752"/>
          </a:xfrm>
          <a:prstGeom prst="rect">
            <a:avLst/>
          </a:prstGeom>
          <a:solidFill>
            <a:srgbClr val="F5F5F5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4846320" y="341071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1936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365760" y="3639312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 Quel accord a été signé après la grève de 1936 ?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365760" y="3941064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(Which agreement was signed after the 1936 strike?)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365760" y="4160520"/>
            <a:ext cx="4160520" cy="301752"/>
          </a:xfrm>
          <a:prstGeom prst="rect">
            <a:avLst/>
          </a:prstGeom>
          <a:solidFill>
            <a:srgbClr val="F5F5F5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457200" y="416052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Les accords Veil</a:t>
            </a:r>
            <a:endParaRPr lang="en-US" sz="1200" dirty="0"/>
          </a:p>
        </p:txBody>
      </p:sp>
      <p:sp>
        <p:nvSpPr>
          <p:cNvPr id="40" name="Shape 38"/>
          <p:cNvSpPr/>
          <p:nvPr/>
        </p:nvSpPr>
        <p:spPr>
          <a:xfrm>
            <a:off x="4754880" y="4160520"/>
            <a:ext cx="4160520" cy="301752"/>
          </a:xfrm>
          <a:prstGeom prst="rect">
            <a:avLst/>
          </a:prstGeom>
          <a:solidFill>
            <a:srgbClr val="F5F5F5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4846320" y="416052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Les accords de Paris</a:t>
            </a:r>
            <a:endParaRPr lang="en-US" sz="1200" dirty="0"/>
          </a:p>
        </p:txBody>
      </p:sp>
      <p:sp>
        <p:nvSpPr>
          <p:cNvPr id="42" name="Shape 40"/>
          <p:cNvSpPr/>
          <p:nvPr/>
        </p:nvSpPr>
        <p:spPr>
          <a:xfrm>
            <a:off x="365760" y="4507992"/>
            <a:ext cx="4160520" cy="301752"/>
          </a:xfrm>
          <a:prstGeom prst="rect">
            <a:avLst/>
          </a:prstGeom>
          <a:solidFill>
            <a:srgbClr val="F5F5F5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457200" y="450799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Les accords Matignon</a:t>
            </a:r>
            <a:endParaRPr lang="en-US" sz="1200" dirty="0"/>
          </a:p>
        </p:txBody>
      </p:sp>
      <p:sp>
        <p:nvSpPr>
          <p:cNvPr id="47" name="Text 45"/>
          <p:cNvSpPr/>
          <p:nvPr/>
        </p:nvSpPr>
        <p:spPr>
          <a:xfrm>
            <a:off x="4114800" y="4526280"/>
            <a:ext cx="320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48" name="Shape 46"/>
          <p:cNvSpPr/>
          <p:nvPr/>
        </p:nvSpPr>
        <p:spPr>
          <a:xfrm>
            <a:off x="4754880" y="4507992"/>
            <a:ext cx="4160520" cy="301752"/>
          </a:xfrm>
          <a:prstGeom prst="rect">
            <a:avLst/>
          </a:prstGeom>
          <a:solidFill>
            <a:srgbClr val="F5F5F5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4846320" y="450799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Les accords Ollivier</a:t>
            </a:r>
            <a:endParaRPr lang="en-US" sz="1200" dirty="0"/>
          </a:p>
        </p:txBody>
      </p:sp>
      <p:sp>
        <p:nvSpPr>
          <p:cNvPr id="50" name="Text 48"/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CC00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Teacher: Click the 🔒 REVEAL boxes &amp; DELETE them to show answers</a:t>
            </a:r>
            <a:endParaRPr lang="en-US" sz="950" dirty="0"/>
          </a:p>
        </p:txBody>
      </p:sp>
      <p:sp>
        <p:nvSpPr>
          <p:cNvPr id="51" name="Text 29">
            <a:extLst>
              <a:ext uri="{FF2B5EF4-FFF2-40B4-BE49-F238E27FC236}">
                <a16:creationId xmlns:a16="http://schemas.microsoft.com/office/drawing/2014/main" id="{E30DA9FA-0A44-2AF3-232A-ED12407781B4}"/>
              </a:ext>
            </a:extLst>
          </p:cNvPr>
          <p:cNvSpPr/>
          <p:nvPr/>
        </p:nvSpPr>
        <p:spPr>
          <a:xfrm>
            <a:off x="4186398" y="3421581"/>
            <a:ext cx="320040" cy="274320"/>
          </a:xfrm>
          <a:prstGeom prst="rect">
            <a:avLst/>
          </a:prstGeom>
          <a:solidFill>
            <a:srgbClr val="FF0000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52" name="Text 29">
            <a:extLst>
              <a:ext uri="{FF2B5EF4-FFF2-40B4-BE49-F238E27FC236}">
                <a16:creationId xmlns:a16="http://schemas.microsoft.com/office/drawing/2014/main" id="{D665BF50-B293-D435-7D0E-5FB97344D35E}"/>
              </a:ext>
            </a:extLst>
          </p:cNvPr>
          <p:cNvSpPr/>
          <p:nvPr/>
        </p:nvSpPr>
        <p:spPr>
          <a:xfrm>
            <a:off x="4201495" y="4534130"/>
            <a:ext cx="320040" cy="274320"/>
          </a:xfrm>
          <a:prstGeom prst="rect">
            <a:avLst/>
          </a:prstGeom>
          <a:solidFill>
            <a:srgbClr val="FF0000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</a:t>
            </a:r>
            <a:endParaRPr lang="en-US" sz="1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51" grpId="0" animBg="1"/>
      <p:bldP spid="5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21945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🔢 Remets dans l'ordre ! — Chronologie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365760" y="84124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FFFFFF">
                    <a:alpha val="8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Number these events 1–6 in chronological order (earliest first)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65760" y="1463040"/>
            <a:ext cx="548640" cy="502920"/>
          </a:xfrm>
          <a:prstGeom prst="rect">
            <a:avLst/>
          </a:prstGeom>
          <a:solidFill>
            <a:srgbClr val="EEEEEE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65760" y="1463040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CCCCCC"/>
                </a:solidFill>
              </a:rPr>
              <a:t>__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1051560" y="1463040"/>
            <a:ext cx="7498080" cy="502920"/>
          </a:xfrm>
          <a:prstGeom prst="rect">
            <a:avLst/>
          </a:prstGeom>
          <a:solidFill>
            <a:srgbClr val="EFF9F8"/>
          </a:solidFill>
          <a:ln w="6350">
            <a:solidFill>
              <a:srgbClr val="B0DD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1188720" y="1463040"/>
            <a:ext cx="7223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 68 – 9 millions de grévistes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365760" y="1463040"/>
            <a:ext cx="548640" cy="5029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65760" y="1463040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365760" y="1465224"/>
            <a:ext cx="548640" cy="502920"/>
          </a:xfrm>
          <a:prstGeom prst="rect">
            <a:avLst/>
          </a:prstGeom>
          <a:solidFill>
            <a:srgbClr val="FFFF00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5" name="Text 13"/>
          <p:cNvSpPr/>
          <p:nvPr/>
        </p:nvSpPr>
        <p:spPr>
          <a:xfrm>
            <a:off x="365760" y="1463040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65760" y="2039112"/>
            <a:ext cx="548640" cy="502920"/>
          </a:xfrm>
          <a:prstGeom prst="rect">
            <a:avLst/>
          </a:prstGeom>
          <a:solidFill>
            <a:srgbClr val="EEEEEE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365760" y="2039112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CCCCCC"/>
                </a:solidFill>
              </a:rPr>
              <a:t>__</a:t>
            </a:r>
            <a:endParaRPr lang="en-US" sz="1800" dirty="0"/>
          </a:p>
        </p:txBody>
      </p:sp>
      <p:sp>
        <p:nvSpPr>
          <p:cNvPr id="18" name="Shape 16"/>
          <p:cNvSpPr/>
          <p:nvPr/>
        </p:nvSpPr>
        <p:spPr>
          <a:xfrm>
            <a:off x="1051560" y="2039112"/>
            <a:ext cx="7498080" cy="502920"/>
          </a:xfrm>
          <a:prstGeom prst="rect">
            <a:avLst/>
          </a:prstGeom>
          <a:solidFill>
            <a:srgbClr val="F8FFFF"/>
          </a:solidFill>
          <a:ln w="6350">
            <a:solidFill>
              <a:srgbClr val="B0DD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1188720" y="2039112"/>
            <a:ext cx="7223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Gilets Jaunes commencent à manifester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65760" y="2039112"/>
            <a:ext cx="548640" cy="5029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365760" y="2039112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365760" y="2041296"/>
            <a:ext cx="548640" cy="502920"/>
          </a:xfrm>
          <a:prstGeom prst="rect">
            <a:avLst/>
          </a:prstGeom>
          <a:solidFill>
            <a:srgbClr val="FFFF00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23" name="Text 21"/>
          <p:cNvSpPr/>
          <p:nvPr/>
        </p:nvSpPr>
        <p:spPr>
          <a:xfrm>
            <a:off x="365760" y="2039112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65760" y="2615184"/>
            <a:ext cx="548640" cy="502920"/>
          </a:xfrm>
          <a:prstGeom prst="rect">
            <a:avLst/>
          </a:prstGeom>
          <a:solidFill>
            <a:srgbClr val="EEEEEE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365760" y="2615184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CCCCCC"/>
                </a:solidFill>
              </a:rPr>
              <a:t>__</a:t>
            </a:r>
            <a:endParaRPr lang="en-US" sz="1800" dirty="0"/>
          </a:p>
        </p:txBody>
      </p:sp>
      <p:sp>
        <p:nvSpPr>
          <p:cNvPr id="26" name="Shape 24"/>
          <p:cNvSpPr/>
          <p:nvPr/>
        </p:nvSpPr>
        <p:spPr>
          <a:xfrm>
            <a:off x="1051560" y="2615184"/>
            <a:ext cx="7498080" cy="502920"/>
          </a:xfrm>
          <a:prstGeom prst="rect">
            <a:avLst/>
          </a:prstGeom>
          <a:solidFill>
            <a:srgbClr val="EFF9F8"/>
          </a:solidFill>
          <a:ln w="6350">
            <a:solidFill>
              <a:srgbClr val="B0DD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1188720" y="2615184"/>
            <a:ext cx="7223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Grève de 1936 – Accords Matignon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365760" y="2615184"/>
            <a:ext cx="548640" cy="5029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365760" y="2615184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365760" y="2617368"/>
            <a:ext cx="548640" cy="502920"/>
          </a:xfrm>
          <a:prstGeom prst="rect">
            <a:avLst/>
          </a:prstGeom>
          <a:solidFill>
            <a:srgbClr val="FFFF00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31" name="Text 29"/>
          <p:cNvSpPr/>
          <p:nvPr/>
        </p:nvSpPr>
        <p:spPr>
          <a:xfrm>
            <a:off x="365760" y="2615184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365760" y="3191256"/>
            <a:ext cx="548640" cy="502920"/>
          </a:xfrm>
          <a:prstGeom prst="rect">
            <a:avLst/>
          </a:prstGeom>
          <a:solidFill>
            <a:srgbClr val="EEEEEE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365760" y="3191256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CCCCCC"/>
                </a:solidFill>
              </a:rPr>
              <a:t>__</a:t>
            </a:r>
            <a:endParaRPr lang="en-US" sz="1800" dirty="0"/>
          </a:p>
        </p:txBody>
      </p:sp>
      <p:sp>
        <p:nvSpPr>
          <p:cNvPr id="34" name="Shape 32"/>
          <p:cNvSpPr/>
          <p:nvPr/>
        </p:nvSpPr>
        <p:spPr>
          <a:xfrm>
            <a:off x="1051560" y="3191256"/>
            <a:ext cx="7498080" cy="502920"/>
          </a:xfrm>
          <a:prstGeom prst="rect">
            <a:avLst/>
          </a:prstGeom>
          <a:solidFill>
            <a:srgbClr val="F8FFFF"/>
          </a:solidFill>
          <a:ln w="6350">
            <a:solidFill>
              <a:srgbClr val="B0DD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1188720" y="3191256"/>
            <a:ext cx="7223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Légalisation du droit de grève (loi Ollivier)</a:t>
            </a:r>
            <a:endParaRPr lang="en-US" sz="1300" dirty="0"/>
          </a:p>
        </p:txBody>
      </p:sp>
      <p:sp>
        <p:nvSpPr>
          <p:cNvPr id="36" name="Shape 34"/>
          <p:cNvSpPr/>
          <p:nvPr/>
        </p:nvSpPr>
        <p:spPr>
          <a:xfrm>
            <a:off x="365760" y="3191256"/>
            <a:ext cx="548640" cy="5029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365760" y="3191256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38" name="Shape 36"/>
          <p:cNvSpPr/>
          <p:nvPr/>
        </p:nvSpPr>
        <p:spPr>
          <a:xfrm>
            <a:off x="365760" y="3193440"/>
            <a:ext cx="548640" cy="502920"/>
          </a:xfrm>
          <a:prstGeom prst="rect">
            <a:avLst/>
          </a:prstGeom>
          <a:solidFill>
            <a:srgbClr val="FFFF00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39" name="Text 37"/>
          <p:cNvSpPr/>
          <p:nvPr/>
        </p:nvSpPr>
        <p:spPr>
          <a:xfrm>
            <a:off x="365760" y="3191256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365760" y="3767328"/>
            <a:ext cx="548640" cy="502920"/>
          </a:xfrm>
          <a:prstGeom prst="rect">
            <a:avLst/>
          </a:prstGeom>
          <a:solidFill>
            <a:srgbClr val="EEEEEE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365760" y="3767328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CCCCCC"/>
                </a:solidFill>
              </a:rPr>
              <a:t>__</a:t>
            </a:r>
            <a:endParaRPr lang="en-US" sz="1800" dirty="0"/>
          </a:p>
        </p:txBody>
      </p:sp>
      <p:sp>
        <p:nvSpPr>
          <p:cNvPr id="42" name="Shape 40"/>
          <p:cNvSpPr/>
          <p:nvPr/>
        </p:nvSpPr>
        <p:spPr>
          <a:xfrm>
            <a:off x="1051560" y="3767328"/>
            <a:ext cx="7498080" cy="502920"/>
          </a:xfrm>
          <a:prstGeom prst="rect">
            <a:avLst/>
          </a:prstGeom>
          <a:solidFill>
            <a:srgbClr val="EFF9F8"/>
          </a:solidFill>
          <a:ln w="6350">
            <a:solidFill>
              <a:srgbClr val="B0DD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1188720" y="3767328"/>
            <a:ext cx="7223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agriculteurs commencent à manifester (26 sept.)</a:t>
            </a:r>
            <a:endParaRPr lang="en-US" sz="1300" dirty="0"/>
          </a:p>
        </p:txBody>
      </p:sp>
      <p:sp>
        <p:nvSpPr>
          <p:cNvPr id="44" name="Shape 42"/>
          <p:cNvSpPr/>
          <p:nvPr/>
        </p:nvSpPr>
        <p:spPr>
          <a:xfrm>
            <a:off x="365760" y="3767328"/>
            <a:ext cx="548640" cy="5029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365760" y="3767328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600" dirty="0"/>
          </a:p>
        </p:txBody>
      </p:sp>
      <p:sp>
        <p:nvSpPr>
          <p:cNvPr id="46" name="Shape 44"/>
          <p:cNvSpPr/>
          <p:nvPr/>
        </p:nvSpPr>
        <p:spPr>
          <a:xfrm>
            <a:off x="365760" y="3769512"/>
            <a:ext cx="548640" cy="502920"/>
          </a:xfrm>
          <a:prstGeom prst="rect">
            <a:avLst/>
          </a:prstGeom>
          <a:solidFill>
            <a:srgbClr val="FFFF00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47" name="Text 45"/>
          <p:cNvSpPr/>
          <p:nvPr/>
        </p:nvSpPr>
        <p:spPr>
          <a:xfrm>
            <a:off x="3832292" y="3790188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48" name="Shape 46"/>
          <p:cNvSpPr/>
          <p:nvPr/>
        </p:nvSpPr>
        <p:spPr>
          <a:xfrm>
            <a:off x="365760" y="4343400"/>
            <a:ext cx="548640" cy="502920"/>
          </a:xfrm>
          <a:prstGeom prst="rect">
            <a:avLst/>
          </a:prstGeom>
          <a:solidFill>
            <a:srgbClr val="EEEEEE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365760" y="4343400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CCCCCC"/>
                </a:solidFill>
              </a:rPr>
              <a:t>__</a:t>
            </a:r>
            <a:endParaRPr lang="en-US" sz="1800" dirty="0"/>
          </a:p>
        </p:txBody>
      </p:sp>
      <p:sp>
        <p:nvSpPr>
          <p:cNvPr id="50" name="Shape 48"/>
          <p:cNvSpPr/>
          <p:nvPr/>
        </p:nvSpPr>
        <p:spPr>
          <a:xfrm>
            <a:off x="1051560" y="4343400"/>
            <a:ext cx="7498080" cy="502920"/>
          </a:xfrm>
          <a:prstGeom prst="rect">
            <a:avLst/>
          </a:prstGeom>
          <a:solidFill>
            <a:srgbClr val="F8FFFF"/>
          </a:solidFill>
          <a:ln w="6350">
            <a:solidFill>
              <a:srgbClr val="B0DD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49"/>
          <p:cNvSpPr/>
          <p:nvPr/>
        </p:nvSpPr>
        <p:spPr>
          <a:xfrm>
            <a:off x="1188720" y="4343400"/>
            <a:ext cx="7223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Légalisation des syndicats (loi Waldeck-Rousseau)</a:t>
            </a:r>
            <a:endParaRPr lang="en-US" sz="1300" dirty="0"/>
          </a:p>
        </p:txBody>
      </p:sp>
      <p:sp>
        <p:nvSpPr>
          <p:cNvPr id="52" name="Shape 50"/>
          <p:cNvSpPr/>
          <p:nvPr/>
        </p:nvSpPr>
        <p:spPr>
          <a:xfrm>
            <a:off x="365760" y="4343400"/>
            <a:ext cx="548640" cy="5029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1"/>
          <p:cNvSpPr/>
          <p:nvPr/>
        </p:nvSpPr>
        <p:spPr>
          <a:xfrm>
            <a:off x="365760" y="4343400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54" name="Shape 52"/>
          <p:cNvSpPr/>
          <p:nvPr/>
        </p:nvSpPr>
        <p:spPr>
          <a:xfrm>
            <a:off x="365760" y="4345584"/>
            <a:ext cx="548640" cy="502920"/>
          </a:xfrm>
          <a:prstGeom prst="rect">
            <a:avLst/>
          </a:prstGeom>
          <a:solidFill>
            <a:srgbClr val="FFFF00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F</a:t>
            </a:r>
          </a:p>
        </p:txBody>
      </p:sp>
      <p:sp>
        <p:nvSpPr>
          <p:cNvPr id="55" name="Text 53"/>
          <p:cNvSpPr/>
          <p:nvPr/>
        </p:nvSpPr>
        <p:spPr>
          <a:xfrm>
            <a:off x="365760" y="4343400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56" name="Text 54"/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CC00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Teacher: Click the 🔒 REVEAL boxes &amp; DELETE them to show answers</a:t>
            </a:r>
            <a:endParaRPr lang="en-US" sz="95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2" grpId="0" animBg="1"/>
      <p:bldP spid="30" grpId="0" animBg="1"/>
      <p:bldP spid="38" grpId="0" animBg="1"/>
      <p:bldP spid="46" grpId="0" animBg="1"/>
      <p:bldP spid="5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21945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🔗 Associations — Dates &amp; Événements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365760" y="84124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FFFFFF">
                    <a:alpha val="8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Draw a line matching each date to the correct event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65760" y="1463040"/>
            <a:ext cx="1645920" cy="548640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65760" y="1463040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1864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2011680" y="1737360"/>
            <a:ext cx="2286000" cy="0"/>
          </a:xfrm>
          <a:prstGeom prst="line">
            <a:avLst/>
          </a:prstGeom>
          <a:noFill/>
          <a:ln w="12700">
            <a:solidFill>
              <a:srgbClr val="CCCCCC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434840" y="1463040"/>
            <a:ext cx="4389120" cy="548640"/>
          </a:xfrm>
          <a:prstGeom prst="rect">
            <a:avLst/>
          </a:prstGeom>
          <a:solidFill>
            <a:srgbClr val="EEF2FF"/>
          </a:solidFill>
          <a:ln w="6350">
            <a:solidFill>
              <a:srgbClr val="C0C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572000" y="1463040"/>
            <a:ext cx="4114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Début des Gilets Jaunes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365760" y="2148840"/>
            <a:ext cx="1645920" cy="548640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65760" y="2148840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1884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2011680" y="2423160"/>
            <a:ext cx="2286000" cy="0"/>
          </a:xfrm>
          <a:prstGeom prst="line">
            <a:avLst/>
          </a:prstGeom>
          <a:noFill/>
          <a:ln w="12700">
            <a:solidFill>
              <a:srgbClr val="CCCCCC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4434840" y="2148840"/>
            <a:ext cx="4389120" cy="548640"/>
          </a:xfrm>
          <a:prstGeom prst="rect">
            <a:avLst/>
          </a:prstGeom>
          <a:solidFill>
            <a:srgbClr val="EEF2FF"/>
          </a:solidFill>
          <a:ln w="6350">
            <a:solidFill>
              <a:srgbClr val="C0C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572000" y="2148840"/>
            <a:ext cx="4114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Accords Matignon signés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365760" y="2834640"/>
            <a:ext cx="1645920" cy="548640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365760" y="2834640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 juin 1936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2011680" y="3108960"/>
            <a:ext cx="2286000" cy="0"/>
          </a:xfrm>
          <a:prstGeom prst="line">
            <a:avLst/>
          </a:prstGeom>
          <a:noFill/>
          <a:ln w="12700">
            <a:solidFill>
              <a:srgbClr val="CCCCCC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434840" y="2834640"/>
            <a:ext cx="4389120" cy="548640"/>
          </a:xfrm>
          <a:prstGeom prst="rect">
            <a:avLst/>
          </a:prstGeom>
          <a:solidFill>
            <a:srgbClr val="EEF2FF"/>
          </a:solidFill>
          <a:ln w="6350">
            <a:solidFill>
              <a:srgbClr val="C0C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572000" y="2834640"/>
            <a:ext cx="4114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Loi Waldeck-Rousseau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365760" y="3520440"/>
            <a:ext cx="1645920" cy="548640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365760" y="3520440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22 mars 1968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2011680" y="3794760"/>
            <a:ext cx="2286000" cy="0"/>
          </a:xfrm>
          <a:prstGeom prst="line">
            <a:avLst/>
          </a:prstGeom>
          <a:noFill/>
          <a:ln w="12700">
            <a:solidFill>
              <a:srgbClr val="CCCCCC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4434840" y="3520440"/>
            <a:ext cx="4389120" cy="548640"/>
          </a:xfrm>
          <a:prstGeom prst="rect">
            <a:avLst/>
          </a:prstGeom>
          <a:solidFill>
            <a:srgbClr val="EEF2FF"/>
          </a:solidFill>
          <a:ln w="6350">
            <a:solidFill>
              <a:srgbClr val="C0C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572000" y="3520440"/>
            <a:ext cx="4114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Début de Mai 68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365760" y="4206240"/>
            <a:ext cx="1645920" cy="548640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365760" y="4206240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 nov. 2018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2011680" y="4480560"/>
            <a:ext cx="2286000" cy="0"/>
          </a:xfrm>
          <a:prstGeom prst="line">
            <a:avLst/>
          </a:prstGeom>
          <a:noFill/>
          <a:ln w="12700">
            <a:solidFill>
              <a:srgbClr val="CCCCCC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4434840" y="4206240"/>
            <a:ext cx="4389120" cy="548640"/>
          </a:xfrm>
          <a:prstGeom prst="rect">
            <a:avLst/>
          </a:prstGeom>
          <a:solidFill>
            <a:srgbClr val="EEF2FF"/>
          </a:solidFill>
          <a:ln w="6350">
            <a:solidFill>
              <a:srgbClr val="C0C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4572000" y="4206240"/>
            <a:ext cx="4114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Loi Ollivier – droit de grève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365760" y="4617720"/>
            <a:ext cx="8412480" cy="36576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457200" y="46177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Answers: 1864→Ollivier | 1884→Waldeck-Rousseau | 1936→Matignon | 1968→Mai68 | 2018→GiletsJaunes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365760" y="461772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CC00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Teacher: Click the 🔒 REVEAL boxes &amp; DELETE them to show answers</a:t>
            </a:r>
            <a:endParaRPr lang="en-US" sz="950" dirty="0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24E3DB71-396C-BDBF-6E5F-E150F3BCAA92}"/>
              </a:ext>
            </a:extLst>
          </p:cNvPr>
          <p:cNvGrpSpPr/>
          <p:nvPr/>
        </p:nvGrpSpPr>
        <p:grpSpPr>
          <a:xfrm>
            <a:off x="365760" y="4595860"/>
            <a:ext cx="8412480" cy="387620"/>
            <a:chOff x="365760" y="4595860"/>
            <a:chExt cx="8412480" cy="387620"/>
          </a:xfrm>
        </p:grpSpPr>
        <p:sp>
          <p:nvSpPr>
            <p:cNvPr id="35" name="Shape 33"/>
            <p:cNvSpPr/>
            <p:nvPr/>
          </p:nvSpPr>
          <p:spPr>
            <a:xfrm>
              <a:off x="365760" y="4617720"/>
              <a:ext cx="8412480" cy="365760"/>
            </a:xfrm>
            <a:prstGeom prst="rect">
              <a:avLst/>
            </a:prstGeom>
            <a:solidFill>
              <a:srgbClr val="CC0066"/>
            </a:solidFill>
            <a:ln w="12700">
              <a:solidFill>
                <a:srgbClr val="CC0066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95D8A36B-A753-7B41-2E50-DDF65F3F0618}"/>
                </a:ext>
              </a:extLst>
            </p:cNvPr>
            <p:cNvSpPr txBox="1"/>
            <p:nvPr/>
          </p:nvSpPr>
          <p:spPr>
            <a:xfrm>
              <a:off x="3917255" y="4595860"/>
              <a:ext cx="10351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err="1">
                  <a:solidFill>
                    <a:srgbClr val="FFFF00"/>
                  </a:solidFill>
                </a:rPr>
                <a:t>réponse</a:t>
              </a:r>
              <a:endParaRPr lang="en-US" b="1" dirty="0">
                <a:solidFill>
                  <a:srgbClr val="FFFF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002395"/>
          </a:solidFill>
          <a:ln w="12700">
            <a:solidFill>
              <a:srgbClr val="00239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ED2939"/>
          </a:solidFill>
          <a:ln w="12700">
            <a:solidFill>
              <a:srgbClr val="ED293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219456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🧩 Texte à Trous — Mai 68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365760" y="84124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FFFFFF">
                    <a:alpha val="8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Fill in the blanks using the word bank below!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65760" y="1298448"/>
            <a:ext cx="8412480" cy="384048"/>
          </a:xfrm>
          <a:prstGeom prst="rect">
            <a:avLst/>
          </a:prstGeom>
          <a:solidFill>
            <a:srgbClr val="FFF8E1"/>
          </a:solidFill>
          <a:ln w="1905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" y="1298448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📚 Word Bank:   étudiants  •  22 mars  •  9 millions  •  ouvriers  •  27 mai  •  4  •  violente  •  20ème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65760" y="1783080"/>
            <a:ext cx="841248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200000"/>
              </a:lnSpc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 68 commence le </a:t>
            </a:r>
            <a:r>
              <a:rPr lang="en-US" sz="1300" b="1" u="sng" dirty="0">
                <a:solidFill>
                  <a:srgbClr val="6B5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___________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1968 et finit le </a:t>
            </a:r>
            <a:r>
              <a:rPr lang="en-US" sz="1300" b="1" u="sng" dirty="0">
                <a:solidFill>
                  <a:srgbClr val="6B5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___________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1968.</a:t>
            </a:r>
            <a:endParaRPr lang="en-US" sz="1300" dirty="0"/>
          </a:p>
          <a:p>
            <a:pPr marL="0" indent="0">
              <a:lnSpc>
                <a:spcPct val="200000"/>
              </a:lnSpc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C'est le mouvement de grève le plus important du </a:t>
            </a:r>
            <a:r>
              <a:rPr lang="en-US" sz="1300" b="1" u="sng" dirty="0">
                <a:solidFill>
                  <a:srgbClr val="6B5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___________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siècle.
</a:t>
            </a:r>
            <a:r>
              <a:rPr lang="en-US" sz="1300" b="1" u="sng" dirty="0">
                <a:solidFill>
                  <a:srgbClr val="6B5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___________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personnes manifestent, parfois de façon très </a:t>
            </a:r>
            <a:r>
              <a:rPr lang="en-US" sz="1300" b="1" u="sng" dirty="0">
                <a:solidFill>
                  <a:srgbClr val="6B5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___________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300" dirty="0"/>
          </a:p>
          <a:p>
            <a:pPr marL="0" indent="0">
              <a:lnSpc>
                <a:spcPct val="200000"/>
              </a:lnSpc>
              <a:buNone/>
            </a:pP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y a </a:t>
            </a:r>
            <a:r>
              <a:rPr lang="en-US" sz="1300" dirty="0" err="1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b="1" u="sng" dirty="0">
                <a:solidFill>
                  <a:srgbClr val="6B5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___________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morts. Ce sont les </a:t>
            </a:r>
            <a:r>
              <a:rPr lang="en-US" sz="1300" b="1" u="sng" dirty="0">
                <a:solidFill>
                  <a:srgbClr val="6B5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___________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qui ont lancé le </a:t>
            </a:r>
            <a:r>
              <a:rPr lang="en-US" sz="1300" dirty="0" err="1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mouvement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</a:t>
            </a:r>
            <a:r>
              <a:rPr lang="en-US" sz="1300" dirty="0"/>
              <a:t> </a:t>
            </a:r>
            <a:r>
              <a:rPr lang="en-US" sz="1300" dirty="0" err="1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puis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les </a:t>
            </a:r>
            <a:r>
              <a:rPr lang="en-US" sz="1300" b="1" u="sng" dirty="0">
                <a:solidFill>
                  <a:srgbClr val="6B5B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___________</a:t>
            </a:r>
            <a:r>
              <a:rPr lang="en-US" sz="1300" dirty="0">
                <a:solidFill>
                  <a:srgbClr val="2A2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ont rejoint la grève.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65760" y="4160520"/>
            <a:ext cx="8412480" cy="640080"/>
          </a:xfrm>
          <a:prstGeom prst="rect">
            <a:avLst/>
          </a:prstGeom>
          <a:solidFill>
            <a:srgbClr val="2D7A3A"/>
          </a:solidFill>
          <a:ln w="12700">
            <a:solidFill>
              <a:srgbClr val="2D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57200" y="4178808"/>
            <a:ext cx="822960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Answers: 22 mars | 27 mai | 20ème | 9 millions | violente | 4 | étudiants | ouvriers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65760" y="416052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CC00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Teacher: Click the 🔒 REVEAL boxes &amp; DELETE them to show answers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365760" y="4168457"/>
            <a:ext cx="8412480" cy="64008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pPr algn="ctr"/>
            <a:r>
              <a:rPr lang="en-US" b="1" dirty="0" err="1">
                <a:solidFill>
                  <a:srgbClr val="FFFF00"/>
                </a:solidFill>
              </a:rPr>
              <a:t>réponse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18" name="Shape 11">
            <a:extLst>
              <a:ext uri="{FF2B5EF4-FFF2-40B4-BE49-F238E27FC236}">
                <a16:creationId xmlns:a16="http://schemas.microsoft.com/office/drawing/2014/main" id="{62B1F227-EA98-0B69-AF63-D26106A722DB}"/>
              </a:ext>
            </a:extLst>
          </p:cNvPr>
          <p:cNvSpPr/>
          <p:nvPr/>
        </p:nvSpPr>
        <p:spPr>
          <a:xfrm>
            <a:off x="274320" y="1170432"/>
            <a:ext cx="8412480" cy="640080"/>
          </a:xfrm>
          <a:prstGeom prst="rect">
            <a:avLst/>
          </a:prstGeom>
          <a:solidFill>
            <a:srgbClr val="CC0066"/>
          </a:solidFill>
          <a:ln w="12700">
            <a:solidFill>
              <a:srgbClr val="CC0066"/>
            </a:solidFill>
            <a:prstDash val="solid"/>
          </a:ln>
        </p:spPr>
        <p:txBody>
          <a:bodyPr/>
          <a:lstStyle/>
          <a:p>
            <a:pPr algn="ctr"/>
            <a:endParaRPr lang="en-US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6420</Words>
  <Application>Microsoft Macintosh PowerPoint</Application>
  <PresentationFormat>On-screen Show (16:9)</PresentationFormat>
  <Paragraphs>1118</Paragraphs>
  <Slides>57</Slides>
  <Notes>57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61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Révision A-Level Français - La Grève &amp; L'Égalité H/F</dc:title>
  <dc:subject>PptxGenJS Presentation</dc:subject>
  <dc:creator>PptxGenJS</dc:creator>
  <cp:lastModifiedBy>Alban Casanova</cp:lastModifiedBy>
  <cp:revision>23</cp:revision>
  <dcterms:created xsi:type="dcterms:W3CDTF">2026-02-24T19:34:22Z</dcterms:created>
  <dcterms:modified xsi:type="dcterms:W3CDTF">2026-02-28T07:22:12Z</dcterms:modified>
</cp:coreProperties>
</file>