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64E1DC-CF10-3069-8347-637700D97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775A71-F944-6055-26E1-2657A0CC3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BEAC8B-E954-DD50-9000-F6864A65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46A297-8893-4142-07AD-8B6F288A5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5F9B80-06CE-4567-1EC2-F64DB189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45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26D1B-7C11-E109-1E98-49DCA9919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3CB00D-F731-112B-B7D6-DFB16EEB9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9D551F-B3B6-E454-5F2B-51684B7A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808BF3-D7DC-C8A9-CEC5-38D4AFEE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23A886-C341-21CF-0070-C9C96111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07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5ADAB8D-08F1-0240-73CE-767FB9A2E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6D776F-A879-FC25-1ABE-57991865D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B26F13-CAD4-5114-3406-1A0618AB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560658-54E1-DC71-5D3D-07900704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B913E5-CD91-2BB3-33A1-F335E9FFA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11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0034B-BFEB-9475-8ADE-C878895BF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17F035-9D35-C3DC-92DB-A75948803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D30CEE-D55E-BC41-B20E-E8C3ADD5A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A2635E-E271-BB3B-5F03-AD9C968E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AE1C1F-8A44-1D8B-4865-6012E0C0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77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CEC2E-F5C9-4A84-E2AE-BDEE0B1A4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D46EF1-C844-5167-FFDE-1120F1AE7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A19F2A-E886-BC25-DA17-23125F344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26BD7D-A2E1-B290-1929-3E1131EC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49D6DE-BD1B-C319-30F5-B159C7BD7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35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C456C-3F83-EDA0-9614-FDCEDFD7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C2F67C-89C4-F39B-CEDF-E27A27F93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599442-8A1C-6AC7-AEB3-F84497C89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4A245F-3B83-8DE3-F079-E580DC74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8287B1-9CF2-E346-24C9-576ED5A14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C943D1-4276-8AAE-8AA7-49799EEF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06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A188F-BC74-9E48-ECA0-B1D6AF8E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81089F-19BB-4A32-53BA-3D5391099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8FB102-CA3A-407C-1812-A2656E65E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EA52720-8630-B404-5BD2-8FA636404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4C517B-C19C-DD4B-0D57-1A6406E9D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47DFABF-55A7-4EDD-7C22-21D60945A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3EF293F-0A7D-4732-7E0D-0B2189F4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FF213C-B22E-AFBD-B0B2-FC5B8D7E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7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F8E4B4-F88E-4F72-0884-15EF31D5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FF12FA-0D8F-9D3F-FEA6-A01E2CD8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C2905C-FBB2-0A03-ECDC-BFD25C4D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021824-9B2F-5E16-1074-73F9C55A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C24B60-F703-5CC4-0148-5CB59B02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DF07A5C-2C64-5D45-FC77-43E767FD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C97673-2286-652C-5223-D8A5BBD95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18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18C2A1-9F10-B853-6D85-CB7402FEC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CFD99C-B545-EA11-946D-6A97BB5EE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08906C-2ADA-15A7-5A3E-AD5141AFF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63DA6D-256C-5D27-1513-6D7C42C8C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0EA0CE-C6F4-A084-6D96-C6866A20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371EA4-755B-40AA-200A-26A3B007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64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F28E2-C22B-402D-1666-A2C13D4B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03705E-109C-CA3C-CAAD-FB0597686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B503938-8043-67B7-CF94-0FC36FB93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98B74C-A6EC-5C33-F9EC-0F3633BCC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A371FA-1426-8484-F9DC-077AAB6E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96E029-C1E4-1B5D-07FB-23844703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67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423BA9-97D4-7599-7380-CABE56AB5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511804-89AE-D8C8-09F4-BF9C28FA4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985943-E099-B245-D3CE-9B93CF29A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98A78A-A2FD-4D36-A936-B7D9A5E64766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6D222E-E1BA-FF82-A07A-4B4A8AEDF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D767A4-F1A6-0994-134F-615FD1F9D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BDC6D8-A7F2-4DA1-8C13-1FF5CEE5E56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12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4651ED4-B027-6911-E3BA-98A8E378FB5D}"/>
              </a:ext>
            </a:extLst>
          </p:cNvPr>
          <p:cNvSpPr txBox="1"/>
          <p:nvPr/>
        </p:nvSpPr>
        <p:spPr>
          <a:xfrm>
            <a:off x="3079107" y="125567"/>
            <a:ext cx="543757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 R S      V A N      D E R     T R A M P   </a:t>
            </a:r>
            <a:endParaRPr lang="en-GB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B7A09D3-4D03-C029-D2C9-B26E792C7E03}"/>
              </a:ext>
            </a:extLst>
          </p:cNvPr>
          <p:cNvSpPr txBox="1"/>
          <p:nvPr/>
        </p:nvSpPr>
        <p:spPr>
          <a:xfrm>
            <a:off x="258494" y="2728014"/>
            <a:ext cx="1040670" cy="2339102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Présent</a:t>
            </a:r>
            <a:r>
              <a:rPr lang="en-GB" b="1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du 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 err="1">
                <a:solidFill>
                  <a:schemeClr val="bg1"/>
                </a:solidFill>
              </a:rPr>
              <a:t>verbe</a:t>
            </a:r>
            <a:endParaRPr lang="en-GB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r>
              <a:rPr lang="en-GB" sz="2800" b="1" dirty="0" err="1">
                <a:solidFill>
                  <a:schemeClr val="bg1"/>
                </a:solidFill>
              </a:rPr>
              <a:t>être</a:t>
            </a:r>
            <a:endParaRPr lang="en-GB" sz="2800" b="1" dirty="0">
              <a:solidFill>
                <a:schemeClr val="bg1"/>
              </a:solidFill>
            </a:endParaRP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682EE0F8-1D8B-8418-E05E-01597C8E8D2C}"/>
              </a:ext>
            </a:extLst>
          </p:cNvPr>
          <p:cNvCxnSpPr>
            <a:cxnSpLocks/>
          </p:cNvCxnSpPr>
          <p:nvPr/>
        </p:nvCxnSpPr>
        <p:spPr>
          <a:xfrm flipV="1">
            <a:off x="1756644" y="2111176"/>
            <a:ext cx="1250305" cy="880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74513E69-454D-B7EF-EE3D-B49363CF0C85}"/>
              </a:ext>
            </a:extLst>
          </p:cNvPr>
          <p:cNvSpPr/>
          <p:nvPr/>
        </p:nvSpPr>
        <p:spPr>
          <a:xfrm>
            <a:off x="263143" y="1935310"/>
            <a:ext cx="566632" cy="48945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+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A9F02B-F33C-2349-037E-41DE495EFEF4}"/>
              </a:ext>
            </a:extLst>
          </p:cNvPr>
          <p:cNvSpPr txBox="1"/>
          <p:nvPr/>
        </p:nvSpPr>
        <p:spPr>
          <a:xfrm>
            <a:off x="1035638" y="1935310"/>
            <a:ext cx="1800493" cy="369332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participe</a:t>
            </a:r>
            <a:r>
              <a:rPr lang="en-GB" b="1" dirty="0">
                <a:solidFill>
                  <a:schemeClr val="bg1"/>
                </a:solidFill>
              </a:rPr>
              <a:t> passé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EB9E55-153B-D01D-8DAB-1216354B0004}"/>
              </a:ext>
            </a:extLst>
          </p:cNvPr>
          <p:cNvSpPr/>
          <p:nvPr/>
        </p:nvSpPr>
        <p:spPr>
          <a:xfrm>
            <a:off x="2984288" y="5368019"/>
            <a:ext cx="5646557" cy="11403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Au passé compose avec le verbe </a:t>
            </a:r>
            <a:r>
              <a:rPr lang="fr-FR" b="1" dirty="0">
                <a:solidFill>
                  <a:schemeClr val="tx1"/>
                </a:solidFill>
              </a:rPr>
              <a:t>être, </a:t>
            </a:r>
          </a:p>
          <a:p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le participe passé se comporte comme un adjectif :</a:t>
            </a:r>
          </a:p>
          <a:p>
            <a:r>
              <a:rPr lang="fr-FR" dirty="0">
                <a:solidFill>
                  <a:schemeClr val="tx1"/>
                </a:solidFill>
              </a:rPr>
              <a:t>Il  s’accorde en genre et en nombre avec son sujet.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4ED7C0C0-D04F-34D3-A56A-D6C40943DE58}"/>
              </a:ext>
            </a:extLst>
          </p:cNvPr>
          <p:cNvCxnSpPr>
            <a:cxnSpLocks/>
          </p:cNvCxnSpPr>
          <p:nvPr/>
        </p:nvCxnSpPr>
        <p:spPr>
          <a:xfrm>
            <a:off x="1369793" y="1047059"/>
            <a:ext cx="1637156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FE67D64A-127C-CFC3-E1B2-BFAB6543D20E}"/>
              </a:ext>
            </a:extLst>
          </p:cNvPr>
          <p:cNvSpPr txBox="1"/>
          <p:nvPr/>
        </p:nvSpPr>
        <p:spPr>
          <a:xfrm>
            <a:off x="1035638" y="813086"/>
            <a:ext cx="1637156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infinitif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297FD28-E5D5-95CA-6D32-34E9E30ABD79}"/>
              </a:ext>
            </a:extLst>
          </p:cNvPr>
          <p:cNvSpPr txBox="1"/>
          <p:nvPr/>
        </p:nvSpPr>
        <p:spPr>
          <a:xfrm>
            <a:off x="6838053" y="28097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0ABCEEF-2A14-F8AE-ECA1-CC6AFBB8FD73}"/>
              </a:ext>
            </a:extLst>
          </p:cNvPr>
          <p:cNvSpPr txBox="1"/>
          <p:nvPr/>
        </p:nvSpPr>
        <p:spPr>
          <a:xfrm>
            <a:off x="5064657" y="28385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2BA2221-3A9F-4DDF-62CF-49707BE3AA37}"/>
              </a:ext>
            </a:extLst>
          </p:cNvPr>
          <p:cNvSpPr txBox="1"/>
          <p:nvPr/>
        </p:nvSpPr>
        <p:spPr>
          <a:xfrm>
            <a:off x="3178564" y="2780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508F72A-D349-9996-0D29-903EB8C9FC22}"/>
              </a:ext>
            </a:extLst>
          </p:cNvPr>
          <p:cNvSpPr txBox="1"/>
          <p:nvPr/>
        </p:nvSpPr>
        <p:spPr>
          <a:xfrm>
            <a:off x="9064137" y="2576771"/>
            <a:ext cx="135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F1AE39CA-3993-0E07-CA8D-8B197FEFA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164580"/>
              </p:ext>
            </p:extLst>
          </p:nvPr>
        </p:nvGraphicFramePr>
        <p:xfrm>
          <a:off x="1432859" y="2512983"/>
          <a:ext cx="1452684" cy="1133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684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1133221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 suis</a:t>
                      </a:r>
                    </a:p>
                    <a:p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</a:t>
                      </a:r>
                    </a:p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 /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elle</a:t>
                      </a:r>
                      <a:r>
                        <a:rPr lang="en-GB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8D90D743-78AB-0972-492E-D203001C19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159526"/>
              </p:ext>
            </p:extLst>
          </p:nvPr>
        </p:nvGraphicFramePr>
        <p:xfrm>
          <a:off x="3150546" y="734919"/>
          <a:ext cx="5366132" cy="1191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290">
                  <a:extLst>
                    <a:ext uri="{9D8B030D-6E8A-4147-A177-3AD203B41FA5}">
                      <a16:colId xmlns:a16="http://schemas.microsoft.com/office/drawing/2014/main" val="28885411"/>
                    </a:ext>
                  </a:extLst>
                </a:gridCol>
                <a:gridCol w="1073889">
                  <a:extLst>
                    <a:ext uri="{9D8B030D-6E8A-4147-A177-3AD203B41FA5}">
                      <a16:colId xmlns:a16="http://schemas.microsoft.com/office/drawing/2014/main" val="1965468088"/>
                    </a:ext>
                  </a:extLst>
                </a:gridCol>
                <a:gridCol w="1360967">
                  <a:extLst>
                    <a:ext uri="{9D8B030D-6E8A-4147-A177-3AD203B41FA5}">
                      <a16:colId xmlns:a16="http://schemas.microsoft.com/office/drawing/2014/main" val="1617246114"/>
                    </a:ext>
                  </a:extLst>
                </a:gridCol>
                <a:gridCol w="1562986">
                  <a:extLst>
                    <a:ext uri="{9D8B030D-6E8A-4147-A177-3AD203B41FA5}">
                      <a16:colId xmlns:a16="http://schemas.microsoft.com/office/drawing/2014/main" val="172512753"/>
                    </a:ext>
                  </a:extLst>
                </a:gridCol>
              </a:tblGrid>
              <a:tr h="11918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Monter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Retourner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Sortir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Venir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Arriver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Naître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Descendre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Entrer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Rester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Tomber</a:t>
                      </a:r>
                    </a:p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Apparaître</a:t>
                      </a:r>
                    </a:p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Mourir</a:t>
                      </a:r>
                    </a:p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Partir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369648"/>
                  </a:ext>
                </a:extLst>
              </a:tr>
            </a:tbl>
          </a:graphicData>
        </a:graphic>
      </p:graphicFrame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FC1B39AA-4A6B-AC68-E214-2CEC29610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80212"/>
              </p:ext>
            </p:extLst>
          </p:nvPr>
        </p:nvGraphicFramePr>
        <p:xfrm>
          <a:off x="8630845" y="2414131"/>
          <a:ext cx="3327948" cy="120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7948">
                  <a:extLst>
                    <a:ext uri="{9D8B030D-6E8A-4147-A177-3AD203B41FA5}">
                      <a16:colId xmlns:a16="http://schemas.microsoft.com/office/drawing/2014/main" val="2339900823"/>
                    </a:ext>
                  </a:extLst>
                </a:gridCol>
              </a:tblGrid>
              <a:tr h="120382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e</a:t>
                      </a:r>
                    </a:p>
                    <a:p>
                      <a:pPr algn="ctr"/>
                      <a:r>
                        <a:rPr lang="en-GB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sujet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féminin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215843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530A127B-BADD-0EA2-933E-16B762D85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157177"/>
              </p:ext>
            </p:extLst>
          </p:nvPr>
        </p:nvGraphicFramePr>
        <p:xfrm>
          <a:off x="1381771" y="4174823"/>
          <a:ext cx="1533724" cy="986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724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986827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nous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sommes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êtes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sont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89DD4D15-1F06-380B-9614-861A5655B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47218"/>
              </p:ext>
            </p:extLst>
          </p:nvPr>
        </p:nvGraphicFramePr>
        <p:xfrm>
          <a:off x="3150546" y="2457420"/>
          <a:ext cx="5366132" cy="2723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904">
                  <a:extLst>
                    <a:ext uri="{9D8B030D-6E8A-4147-A177-3AD203B41FA5}">
                      <a16:colId xmlns:a16="http://schemas.microsoft.com/office/drawing/2014/main" val="28885411"/>
                    </a:ext>
                  </a:extLst>
                </a:gridCol>
                <a:gridCol w="1133894">
                  <a:extLst>
                    <a:ext uri="{9D8B030D-6E8A-4147-A177-3AD203B41FA5}">
                      <a16:colId xmlns:a16="http://schemas.microsoft.com/office/drawing/2014/main" val="1965468088"/>
                    </a:ext>
                  </a:extLst>
                </a:gridCol>
                <a:gridCol w="1437013">
                  <a:extLst>
                    <a:ext uri="{9D8B030D-6E8A-4147-A177-3AD203B41FA5}">
                      <a16:colId xmlns:a16="http://schemas.microsoft.com/office/drawing/2014/main" val="1617246114"/>
                    </a:ext>
                  </a:extLst>
                </a:gridCol>
                <a:gridCol w="1650321">
                  <a:extLst>
                    <a:ext uri="{9D8B030D-6E8A-4147-A177-3AD203B41FA5}">
                      <a16:colId xmlns:a16="http://schemas.microsoft.com/office/drawing/2014/main" val="172512753"/>
                    </a:ext>
                  </a:extLst>
                </a:gridCol>
              </a:tblGrid>
              <a:tr h="2612806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monté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retourné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sorti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25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Venu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Arrivé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né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descendu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entré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resté</a:t>
                      </a:r>
                    </a:p>
                    <a:p>
                      <a:pPr>
                        <a:lnSpc>
                          <a:spcPct val="250000"/>
                        </a:lnSpc>
                      </a:pP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tombé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apparu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mort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</a:t>
                      </a:r>
                      <a:endParaRPr lang="en-GB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369648"/>
                  </a:ext>
                </a:extLst>
              </a:tr>
            </a:tbl>
          </a:graphicData>
        </a:graphic>
      </p:graphicFrame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77C039AB-8146-ED18-DD5D-9D95CBAFD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371571"/>
              </p:ext>
            </p:extLst>
          </p:nvPr>
        </p:nvGraphicFramePr>
        <p:xfrm>
          <a:off x="1432859" y="3646204"/>
          <a:ext cx="14526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684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337361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</a:t>
                      </a:r>
                      <a:r>
                        <a:rPr lang="en-GB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71A6124E-C0DD-CAD0-5E99-42AC806C5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102337"/>
              </p:ext>
            </p:extLst>
          </p:nvPr>
        </p:nvGraphicFramePr>
        <p:xfrm>
          <a:off x="8630845" y="3659298"/>
          <a:ext cx="332794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7948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30245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Symbol" panose="05050102010706020507" pitchFamily="18" charset="2"/>
                        </a:rPr>
                        <a:t>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e  + s + 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A6931A5D-4D32-59CD-E6E9-C1F44CD05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347505"/>
              </p:ext>
            </p:extLst>
          </p:nvPr>
        </p:nvGraphicFramePr>
        <p:xfrm>
          <a:off x="8630845" y="4203146"/>
          <a:ext cx="334931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317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302453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S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masculin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feminin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pluriel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1708DA99-AE26-FEE4-4A92-CFE825E1A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003775"/>
              </p:ext>
            </p:extLst>
          </p:nvPr>
        </p:nvGraphicFramePr>
        <p:xfrm>
          <a:off x="8630845" y="4580466"/>
          <a:ext cx="334931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318">
                  <a:extLst>
                    <a:ext uri="{9D8B030D-6E8A-4147-A177-3AD203B41FA5}">
                      <a16:colId xmlns:a16="http://schemas.microsoft.com/office/drawing/2014/main" val="3071911177"/>
                    </a:ext>
                  </a:extLst>
                </a:gridCol>
              </a:tblGrid>
              <a:tr h="30245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feminin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pluriel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121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6114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Grand écran</PresentationFormat>
  <Paragraphs>53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Andree Rolle</dc:creator>
  <cp:lastModifiedBy>Andree Rolle</cp:lastModifiedBy>
  <cp:revision>1</cp:revision>
  <dcterms:created xsi:type="dcterms:W3CDTF">2025-10-11T21:49:29Z</dcterms:created>
  <dcterms:modified xsi:type="dcterms:W3CDTF">2025-10-11T21:51:08Z</dcterms:modified>
</cp:coreProperties>
</file>